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7" r:id="rId4"/>
    <p:sldId id="258" r:id="rId5"/>
    <p:sldId id="270" r:id="rId6"/>
    <p:sldId id="259" r:id="rId7"/>
    <p:sldId id="260" r:id="rId8"/>
    <p:sldId id="261" r:id="rId9"/>
    <p:sldId id="262" r:id="rId10"/>
    <p:sldId id="263" r:id="rId11"/>
    <p:sldId id="264" r:id="rId12"/>
    <p:sldId id="265" r:id="rId13"/>
    <p:sldId id="266" r:id="rId14"/>
    <p:sldId id="267" r:id="rId15"/>
    <p:sldId id="269" r:id="rId16"/>
    <p:sldId id="271" r:id="rId17"/>
    <p:sldId id="272" r:id="rId18"/>
    <p:sldId id="273" r:id="rId19"/>
    <p:sldId id="274" r:id="rId20"/>
    <p:sldId id="275" r:id="rId21"/>
    <p:sldId id="276"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1/27/2020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1/27/2020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1/27/2020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1/27/2020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inscp.net/eng/download.php"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mshenoy@u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7" y="333838"/>
            <a:ext cx="10972800" cy="1825096"/>
          </a:xfrm>
        </p:spPr>
        <p:txBody>
          <a:bodyPr>
            <a:normAutofit/>
          </a:bodyPr>
          <a:lstStyle/>
          <a:p>
            <a:pPr algn="ctr"/>
            <a:r>
              <a:rPr lang="en-US" sz="4000" dirty="0">
                <a:latin typeface="Broadway" panose="04040905080B02020502" pitchFamily="82" charset="0"/>
              </a:rPr>
              <a:t>ECC Linux </a:t>
            </a:r>
            <a:r>
              <a:rPr lang="en-US" sz="4000" dirty="0" smtClean="0">
                <a:latin typeface="Broadway" panose="04040905080B02020502" pitchFamily="82" charset="0"/>
              </a:rPr>
              <a:t>workshop </a:t>
            </a:r>
            <a:br>
              <a:rPr lang="en-US" sz="4000" dirty="0" smtClean="0">
                <a:latin typeface="Broadway" panose="04040905080B02020502" pitchFamily="82" charset="0"/>
              </a:rPr>
            </a:br>
            <a:r>
              <a:rPr lang="en-US" sz="4000" dirty="0" smtClean="0">
                <a:latin typeface="Broadway" panose="04040905080B02020502" pitchFamily="82" charset="0"/>
              </a:rPr>
              <a:t>     (intro course)</a:t>
            </a:r>
            <a:endParaRPr lang="en-US" sz="4000" dirty="0">
              <a:latin typeface="Broadway" panose="04040905080B02020502" pitchFamily="82" charset="0"/>
            </a:endParaRP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01656" y="2410102"/>
            <a:ext cx="2388680" cy="3579693"/>
          </a:xfrm>
        </p:spPr>
      </p:pic>
      <p:sp>
        <p:nvSpPr>
          <p:cNvPr id="5" name="TextBox 4"/>
          <p:cNvSpPr txBox="1"/>
          <p:nvPr/>
        </p:nvSpPr>
        <p:spPr>
          <a:xfrm>
            <a:off x="3707953" y="6240963"/>
            <a:ext cx="4776085" cy="369332"/>
          </a:xfrm>
          <a:prstGeom prst="rect">
            <a:avLst/>
          </a:prstGeom>
          <a:noFill/>
        </p:spPr>
        <p:txBody>
          <a:bodyPr wrap="square" rtlCol="0">
            <a:spAutoFit/>
          </a:bodyPr>
          <a:lstStyle/>
          <a:p>
            <a:r>
              <a:rPr lang="en-US" dirty="0" err="1" smtClean="0">
                <a:solidFill>
                  <a:srgbClr val="00FF00"/>
                </a:solidFill>
              </a:rPr>
              <a:t>root@linux</a:t>
            </a:r>
            <a:r>
              <a:rPr lang="en-US" dirty="0" smtClean="0">
                <a:solidFill>
                  <a:srgbClr val="00FF00"/>
                </a:solidFill>
              </a:rPr>
              <a:t>:~# apt-get remove windows</a:t>
            </a:r>
            <a:endParaRPr lang="en-US" dirty="0">
              <a:solidFill>
                <a:srgbClr val="00FF00"/>
              </a:solidFill>
            </a:endParaRPr>
          </a:p>
        </p:txBody>
      </p:sp>
    </p:spTree>
    <p:extLst>
      <p:ext uri="{BB962C8B-B14F-4D97-AF65-F5344CB8AC3E}">
        <p14:creationId xmlns:p14="http://schemas.microsoft.com/office/powerpoint/2010/main" val="1880090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06431"/>
            <a:ext cx="8610600" cy="1293028"/>
          </a:xfrm>
        </p:spPr>
        <p:txBody>
          <a:bodyPr/>
          <a:lstStyle/>
          <a:p>
            <a:pPr algn="ctr"/>
            <a:r>
              <a:rPr lang="en-US" dirty="0" smtClean="0"/>
              <a:t>Basic shell commands</a:t>
            </a:r>
            <a:endParaRPr lang="en-US" dirty="0"/>
          </a:p>
        </p:txBody>
      </p:sp>
      <p:sp>
        <p:nvSpPr>
          <p:cNvPr id="3" name="Content Placeholder 2"/>
          <p:cNvSpPr>
            <a:spLocks noGrp="1"/>
          </p:cNvSpPr>
          <p:nvPr>
            <p:ph idx="1"/>
          </p:nvPr>
        </p:nvSpPr>
        <p:spPr/>
        <p:txBody>
          <a:bodyPr>
            <a:normAutofit/>
          </a:bodyPr>
          <a:lstStyle/>
          <a:p>
            <a:pPr lvl="0"/>
            <a:r>
              <a:rPr lang="en-US" sz="2400" dirty="0"/>
              <a:t>Search commands:</a:t>
            </a:r>
          </a:p>
          <a:p>
            <a:pPr lvl="0"/>
            <a:r>
              <a:rPr lang="en-US" sz="1600" dirty="0"/>
              <a:t>find – search for files </a:t>
            </a:r>
          </a:p>
          <a:p>
            <a:pPr marL="0" lvl="0" indent="0">
              <a:buNone/>
            </a:pPr>
            <a:r>
              <a:rPr lang="en-US" sz="1600" i="1" dirty="0" smtClean="0"/>
              <a:t>      Find </a:t>
            </a:r>
            <a:r>
              <a:rPr lang="en-US" sz="1600" i="1" dirty="0"/>
              <a:t>&lt;</a:t>
            </a:r>
            <a:r>
              <a:rPr lang="en-US" sz="1600" i="1" dirty="0" smtClean="0"/>
              <a:t>source&gt; </a:t>
            </a:r>
            <a:r>
              <a:rPr lang="en-US" sz="1600" i="1" dirty="0"/>
              <a:t>-name &lt;name of file or directory&gt; -print</a:t>
            </a:r>
          </a:p>
          <a:p>
            <a:pPr lvl="0"/>
            <a:r>
              <a:rPr lang="en-US" sz="2400" dirty="0"/>
              <a:t>Documentation:</a:t>
            </a:r>
          </a:p>
          <a:p>
            <a:pPr lvl="0"/>
            <a:r>
              <a:rPr lang="en-US" sz="1600" dirty="0"/>
              <a:t>man – manual </a:t>
            </a:r>
            <a:r>
              <a:rPr lang="en-US" sz="1600" dirty="0" smtClean="0"/>
              <a:t>pages</a:t>
            </a:r>
          </a:p>
          <a:p>
            <a:pPr marL="0" lvl="0" indent="0">
              <a:buNone/>
            </a:pPr>
            <a:r>
              <a:rPr lang="en-US" sz="1600" i="1" dirty="0"/>
              <a:t> </a:t>
            </a:r>
            <a:r>
              <a:rPr lang="en-US" sz="1600" i="1" dirty="0" smtClean="0"/>
              <a:t>     man </a:t>
            </a:r>
            <a:r>
              <a:rPr lang="en-US" sz="1600" i="1" dirty="0"/>
              <a:t>&lt;</a:t>
            </a:r>
            <a:r>
              <a:rPr lang="en-US" sz="1600" i="1" dirty="0" smtClean="0"/>
              <a:t>command&gt;</a:t>
            </a:r>
            <a:endParaRPr lang="en-US" sz="1600" i="1" dirty="0"/>
          </a:p>
          <a:p>
            <a:pPr lvl="0"/>
            <a:r>
              <a:rPr lang="en-US" sz="2400" dirty="0"/>
              <a:t>Change File Permissions:</a:t>
            </a:r>
          </a:p>
          <a:p>
            <a:pPr lvl="0"/>
            <a:r>
              <a:rPr lang="en-US" sz="1600" dirty="0" err="1"/>
              <a:t>chown</a:t>
            </a:r>
            <a:r>
              <a:rPr lang="en-US" sz="1600" dirty="0"/>
              <a:t> – change file owner and group</a:t>
            </a:r>
          </a:p>
          <a:p>
            <a:pPr marL="0" lvl="0" indent="0">
              <a:buNone/>
            </a:pPr>
            <a:r>
              <a:rPr lang="en-US" sz="1600" i="1" dirty="0" smtClean="0"/>
              <a:t>      </a:t>
            </a:r>
            <a:r>
              <a:rPr lang="en-US" sz="1600" i="1" dirty="0" err="1" smtClean="0"/>
              <a:t>chown</a:t>
            </a:r>
            <a:r>
              <a:rPr lang="en-US" sz="1600" i="1" dirty="0" smtClean="0"/>
              <a:t> </a:t>
            </a:r>
            <a:r>
              <a:rPr lang="en-US" sz="1600" i="1" dirty="0" err="1"/>
              <a:t>owner:group</a:t>
            </a:r>
            <a:r>
              <a:rPr lang="en-US" sz="1600" i="1" dirty="0"/>
              <a:t> &lt;file path&gt;</a:t>
            </a:r>
          </a:p>
          <a:p>
            <a:pPr marL="0" lvl="0" indent="0">
              <a:buNone/>
            </a:pPr>
            <a:r>
              <a:rPr lang="en-US" sz="1600" i="1" dirty="0" smtClean="0"/>
              <a:t>      </a:t>
            </a:r>
            <a:r>
              <a:rPr lang="en-US" sz="1600" i="1" dirty="0" err="1" smtClean="0"/>
              <a:t>chgrp</a:t>
            </a:r>
            <a:r>
              <a:rPr lang="en-US" sz="1600" i="1" dirty="0" smtClean="0"/>
              <a:t> </a:t>
            </a:r>
            <a:r>
              <a:rPr lang="en-US" sz="1600" i="1" dirty="0"/>
              <a:t>&lt;</a:t>
            </a:r>
            <a:r>
              <a:rPr lang="en-US" sz="1600" i="1" dirty="0" err="1"/>
              <a:t>groupname</a:t>
            </a:r>
            <a:r>
              <a:rPr lang="en-US" sz="1600" i="1" dirty="0"/>
              <a:t>&gt; &lt;file path&gt;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1595870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31370"/>
            <a:ext cx="8610600" cy="1293028"/>
          </a:xfrm>
        </p:spPr>
        <p:txBody>
          <a:bodyPr/>
          <a:lstStyle/>
          <a:p>
            <a:pPr algn="ctr"/>
            <a:r>
              <a:rPr lang="en-US" dirty="0" smtClean="0"/>
              <a:t>Basic shell commands</a:t>
            </a:r>
            <a:endParaRPr lang="en-US" dirty="0"/>
          </a:p>
        </p:txBody>
      </p:sp>
      <p:sp>
        <p:nvSpPr>
          <p:cNvPr id="3" name="Content Placeholder 2"/>
          <p:cNvSpPr>
            <a:spLocks noGrp="1"/>
          </p:cNvSpPr>
          <p:nvPr>
            <p:ph idx="1"/>
          </p:nvPr>
        </p:nvSpPr>
        <p:spPr/>
        <p:txBody>
          <a:bodyPr>
            <a:normAutofit/>
          </a:bodyPr>
          <a:lstStyle/>
          <a:p>
            <a:r>
              <a:rPr lang="en-US" sz="2400" dirty="0"/>
              <a:t>System commands:</a:t>
            </a:r>
          </a:p>
          <a:p>
            <a:r>
              <a:rPr lang="en-US" sz="1600" i="1" dirty="0"/>
              <a:t>top </a:t>
            </a:r>
            <a:r>
              <a:rPr lang="en-US" sz="1600" i="1" dirty="0" smtClean="0"/>
              <a:t>- </a:t>
            </a:r>
            <a:r>
              <a:rPr lang="en-US" sz="1600" i="1" dirty="0"/>
              <a:t>show current processes that are running</a:t>
            </a:r>
          </a:p>
          <a:p>
            <a:r>
              <a:rPr lang="en-US" sz="1600" i="1" dirty="0" err="1"/>
              <a:t>df</a:t>
            </a:r>
            <a:r>
              <a:rPr lang="en-US" sz="1600" i="1" dirty="0"/>
              <a:t> –</a:t>
            </a:r>
            <a:r>
              <a:rPr lang="en-US" sz="1600" i="1" dirty="0" smtClean="0"/>
              <a:t>h - </a:t>
            </a:r>
            <a:r>
              <a:rPr lang="en-US" sz="1600" i="1" dirty="0"/>
              <a:t>show the file system disk space usage  </a:t>
            </a:r>
          </a:p>
          <a:p>
            <a:r>
              <a:rPr lang="en-US" sz="1600" i="1" dirty="0"/>
              <a:t>w </a:t>
            </a:r>
            <a:r>
              <a:rPr lang="en-US" sz="1600" i="1" dirty="0" smtClean="0"/>
              <a:t>- </a:t>
            </a:r>
            <a:r>
              <a:rPr lang="en-US" sz="1600" i="1" dirty="0"/>
              <a:t>show users currently logged on to the system</a:t>
            </a:r>
          </a:p>
          <a:p>
            <a:r>
              <a:rPr lang="en-US" sz="1600" i="1" dirty="0"/>
              <a:t>uptime </a:t>
            </a:r>
            <a:r>
              <a:rPr lang="en-US" sz="1600" i="1" dirty="0" smtClean="0"/>
              <a:t>- </a:t>
            </a:r>
            <a:r>
              <a:rPr lang="en-US" sz="1600" i="1" dirty="0"/>
              <a:t>show date, load average, and # of users</a:t>
            </a:r>
          </a:p>
          <a:p>
            <a:r>
              <a:rPr lang="en-US" sz="1600" i="1" dirty="0" err="1"/>
              <a:t>uname</a:t>
            </a:r>
            <a:r>
              <a:rPr lang="en-US" sz="1600" i="1" dirty="0"/>
              <a:t> –a </a:t>
            </a:r>
            <a:r>
              <a:rPr lang="en-US" sz="1600" i="1" dirty="0" smtClean="0"/>
              <a:t>:- </a:t>
            </a:r>
            <a:r>
              <a:rPr lang="en-US" sz="1600" i="1" dirty="0"/>
              <a:t>show current OS version and computer hostname</a:t>
            </a:r>
          </a:p>
          <a:p>
            <a:r>
              <a:rPr lang="en-US" sz="2400" dirty="0"/>
              <a:t>Network </a:t>
            </a:r>
            <a:r>
              <a:rPr lang="en-US" sz="2400" dirty="0" smtClean="0"/>
              <a:t>Statistics:</a:t>
            </a:r>
            <a:endParaRPr lang="en-US" sz="2400" dirty="0"/>
          </a:p>
          <a:p>
            <a:r>
              <a:rPr lang="en-US" sz="1600" i="1" dirty="0" err="1"/>
              <a:t>Ifconfig</a:t>
            </a:r>
            <a:r>
              <a:rPr lang="en-US" sz="1600" i="1" dirty="0"/>
              <a:t> </a:t>
            </a:r>
            <a:r>
              <a:rPr lang="en-US" sz="1600" i="1" dirty="0" smtClean="0"/>
              <a:t>- show </a:t>
            </a:r>
            <a:r>
              <a:rPr lang="en-US" sz="1600" i="1" dirty="0"/>
              <a:t>IP address information</a:t>
            </a:r>
          </a:p>
          <a:p>
            <a:r>
              <a:rPr lang="en-US" sz="1600" i="1" dirty="0" err="1"/>
              <a:t>netstat</a:t>
            </a:r>
            <a:r>
              <a:rPr lang="en-US" sz="1600" i="1" dirty="0"/>
              <a:t>  –</a:t>
            </a:r>
            <a:r>
              <a:rPr lang="en-US" sz="1600" i="1" dirty="0" err="1"/>
              <a:t>rn</a:t>
            </a:r>
            <a:r>
              <a:rPr lang="en-US" sz="1600" i="1" dirty="0"/>
              <a:t> </a:t>
            </a:r>
            <a:r>
              <a:rPr lang="en-US" sz="1600" i="1" dirty="0" smtClean="0"/>
              <a:t>- </a:t>
            </a:r>
            <a:r>
              <a:rPr lang="en-US" sz="1600" i="1" dirty="0"/>
              <a:t>show IP routing information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3579770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14497"/>
            <a:ext cx="8610600" cy="1293028"/>
          </a:xfrm>
        </p:spPr>
        <p:txBody>
          <a:bodyPr/>
          <a:lstStyle/>
          <a:p>
            <a:pPr algn="ctr"/>
            <a:r>
              <a:rPr lang="en-US" dirty="0" smtClean="0"/>
              <a:t>Basic Shell commands</a:t>
            </a:r>
            <a:endParaRPr lang="en-US" dirty="0"/>
          </a:p>
        </p:txBody>
      </p:sp>
      <p:sp>
        <p:nvSpPr>
          <p:cNvPr id="3" name="Content Placeholder 2"/>
          <p:cNvSpPr>
            <a:spLocks noGrp="1"/>
          </p:cNvSpPr>
          <p:nvPr>
            <p:ph idx="1"/>
          </p:nvPr>
        </p:nvSpPr>
        <p:spPr/>
        <p:txBody>
          <a:bodyPr>
            <a:normAutofit/>
          </a:bodyPr>
          <a:lstStyle/>
          <a:p>
            <a:r>
              <a:rPr lang="en-US" sz="2400" dirty="0" smtClean="0"/>
              <a:t>OTHER COMMANDS</a:t>
            </a:r>
          </a:p>
          <a:p>
            <a:r>
              <a:rPr lang="en-US" sz="1600" i="1" dirty="0" smtClean="0"/>
              <a:t>du </a:t>
            </a:r>
            <a:r>
              <a:rPr lang="en-US" sz="1600" i="1" dirty="0"/>
              <a:t>–</a:t>
            </a:r>
            <a:r>
              <a:rPr lang="en-US" sz="1600" i="1" dirty="0" err="1"/>
              <a:t>sh</a:t>
            </a:r>
            <a:r>
              <a:rPr lang="en-US" sz="1600" i="1" dirty="0"/>
              <a:t> [</a:t>
            </a:r>
            <a:r>
              <a:rPr lang="en-US" sz="1600" i="1" dirty="0" smtClean="0"/>
              <a:t>file/directory] - </a:t>
            </a:r>
            <a:r>
              <a:rPr lang="en-US" sz="1600" i="1" dirty="0"/>
              <a:t>estimate file space </a:t>
            </a:r>
            <a:r>
              <a:rPr lang="en-US" sz="1600" i="1" dirty="0" smtClean="0"/>
              <a:t>usage</a:t>
            </a:r>
          </a:p>
          <a:p>
            <a:r>
              <a:rPr lang="en-US" sz="1600" i="1" dirty="0" smtClean="0"/>
              <a:t>diff </a:t>
            </a:r>
            <a:r>
              <a:rPr lang="en-US" sz="1600" i="1" dirty="0"/>
              <a:t>[file1] [file2</a:t>
            </a:r>
            <a:r>
              <a:rPr lang="en-US" sz="1600" i="1" dirty="0" smtClean="0"/>
              <a:t>] - </a:t>
            </a:r>
            <a:r>
              <a:rPr lang="en-US" sz="1600" i="1" dirty="0"/>
              <a:t>compare files line by </a:t>
            </a:r>
            <a:r>
              <a:rPr lang="en-US" sz="1600" i="1" dirty="0" smtClean="0"/>
              <a:t>line</a:t>
            </a:r>
            <a:endParaRPr lang="en-US" sz="1600" i="1" dirty="0"/>
          </a:p>
          <a:p>
            <a:r>
              <a:rPr lang="en-US" sz="1600" i="1" dirty="0" smtClean="0"/>
              <a:t>tar </a:t>
            </a:r>
            <a:r>
              <a:rPr lang="en-US" sz="1600" i="1" dirty="0"/>
              <a:t>–</a:t>
            </a:r>
            <a:r>
              <a:rPr lang="en-US" sz="1600" i="1" dirty="0" err="1"/>
              <a:t>cvf</a:t>
            </a:r>
            <a:r>
              <a:rPr lang="en-US" sz="1600" i="1" dirty="0"/>
              <a:t> [archive.tar] [files or directory</a:t>
            </a:r>
            <a:r>
              <a:rPr lang="en-US" sz="1600" i="1" dirty="0" smtClean="0"/>
              <a:t>] - </a:t>
            </a:r>
            <a:r>
              <a:rPr lang="en-US" sz="1600" i="1" dirty="0"/>
              <a:t>create archive of files also with </a:t>
            </a:r>
            <a:r>
              <a:rPr lang="en-US" sz="1600" i="1" dirty="0" smtClean="0"/>
              <a:t>compression</a:t>
            </a:r>
          </a:p>
          <a:p>
            <a:r>
              <a:rPr lang="en-US" sz="1600" i="1" dirty="0" smtClean="0"/>
              <a:t>tar </a:t>
            </a:r>
            <a:r>
              <a:rPr lang="en-US" sz="1600" i="1" dirty="0"/>
              <a:t>–</a:t>
            </a:r>
            <a:r>
              <a:rPr lang="en-US" sz="1600" i="1" dirty="0" err="1"/>
              <a:t>xvf</a:t>
            </a:r>
            <a:r>
              <a:rPr lang="en-US" sz="1600" i="1" dirty="0"/>
              <a:t> [tar_file.tar</a:t>
            </a:r>
            <a:r>
              <a:rPr lang="en-US" sz="1600" i="1" dirty="0" smtClean="0"/>
              <a:t>] – decompress and expand archived files</a:t>
            </a:r>
            <a:endParaRPr lang="en-US" sz="1600" i="1" dirty="0"/>
          </a:p>
          <a:p>
            <a:r>
              <a:rPr lang="en-US" sz="1600" i="1" dirty="0" smtClean="0"/>
              <a:t>tar </a:t>
            </a:r>
            <a:r>
              <a:rPr lang="en-US" sz="1600" i="1" dirty="0"/>
              <a:t>–</a:t>
            </a:r>
            <a:r>
              <a:rPr lang="en-US" sz="1600" i="1" dirty="0" err="1"/>
              <a:t>czvf</a:t>
            </a:r>
            <a:r>
              <a:rPr lang="en-US" sz="1600" i="1" dirty="0"/>
              <a:t> [archive.tar.gz] [files and or directory</a:t>
            </a:r>
            <a:r>
              <a:rPr lang="en-US" sz="1600" i="1" dirty="0" smtClean="0"/>
              <a:t>] – create archive with compression</a:t>
            </a:r>
          </a:p>
          <a:p>
            <a:r>
              <a:rPr lang="en-US" sz="1600" i="1" dirty="0"/>
              <a:t>h</a:t>
            </a:r>
            <a:r>
              <a:rPr lang="en-US" sz="1600" i="1" dirty="0" smtClean="0"/>
              <a:t>istory – Shows previously used command. Command can also be repeated by running “!number”</a:t>
            </a:r>
          </a:p>
          <a:p>
            <a:pPr marL="0" indent="0">
              <a:buNone/>
            </a:pPr>
            <a:r>
              <a:rPr lang="en-US" sz="1600" i="1" dirty="0"/>
              <a:t> </a:t>
            </a:r>
            <a:r>
              <a:rPr lang="en-US" sz="1600" i="1" dirty="0" smtClean="0"/>
              <a:t>    </a:t>
            </a:r>
            <a:endParaRPr lang="en-US" sz="1600" i="1"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439245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 y="531617"/>
            <a:ext cx="10957560" cy="1293028"/>
          </a:xfrm>
        </p:spPr>
        <p:txBody>
          <a:bodyPr/>
          <a:lstStyle/>
          <a:p>
            <a:pPr algn="ctr"/>
            <a:r>
              <a:rPr lang="en-US" dirty="0" smtClean="0"/>
              <a:t>Downloading external Files</a:t>
            </a:r>
            <a:endParaRPr lang="en-US" dirty="0"/>
          </a:p>
        </p:txBody>
      </p:sp>
      <p:sp>
        <p:nvSpPr>
          <p:cNvPr id="3" name="Content Placeholder 2"/>
          <p:cNvSpPr>
            <a:spLocks noGrp="1"/>
          </p:cNvSpPr>
          <p:nvPr>
            <p:ph idx="1"/>
          </p:nvPr>
        </p:nvSpPr>
        <p:spPr>
          <a:xfrm>
            <a:off x="685800" y="1961803"/>
            <a:ext cx="10820400" cy="4024125"/>
          </a:xfrm>
        </p:spPr>
        <p:txBody>
          <a:bodyPr>
            <a:normAutofit/>
          </a:bodyPr>
          <a:lstStyle/>
          <a:p>
            <a:r>
              <a:rPr lang="en-US" sz="1600" dirty="0" smtClean="0"/>
              <a:t>What </a:t>
            </a:r>
            <a:r>
              <a:rPr lang="en-US" sz="1600" dirty="0"/>
              <a:t>is the </a:t>
            </a:r>
            <a:r>
              <a:rPr lang="en-US" sz="1600" dirty="0" err="1"/>
              <a:t>wget</a:t>
            </a:r>
            <a:r>
              <a:rPr lang="en-US" sz="1600" dirty="0"/>
              <a:t> command? The </a:t>
            </a:r>
            <a:r>
              <a:rPr lang="en-US" sz="1600" dirty="0" err="1"/>
              <a:t>wget</a:t>
            </a:r>
            <a:r>
              <a:rPr lang="en-US" sz="1600" dirty="0"/>
              <a:t> command is a command line utility for downloading files from the Internet. It supports downloading multiple files, downloading in the background, resuming downloads, limiting the bandwidth used for downloads and viewing </a:t>
            </a:r>
            <a:r>
              <a:rPr lang="en-US" sz="1600" dirty="0" smtClean="0"/>
              <a:t>headers</a:t>
            </a:r>
          </a:p>
          <a:p>
            <a:endParaRPr lang="en-US" sz="1600" dirty="0"/>
          </a:p>
          <a:p>
            <a:r>
              <a:rPr lang="en-US" sz="1600" dirty="0" smtClean="0"/>
              <a:t>Example</a:t>
            </a:r>
            <a:r>
              <a:rPr lang="en-US" sz="1600" dirty="0"/>
              <a:t> </a:t>
            </a:r>
            <a:r>
              <a:rPr lang="en-US" sz="1600" dirty="0" smtClean="0"/>
              <a:t>for the “</a:t>
            </a:r>
            <a:r>
              <a:rPr lang="en-US" sz="1600" dirty="0" err="1" smtClean="0"/>
              <a:t>wget</a:t>
            </a:r>
            <a:r>
              <a:rPr lang="en-US" sz="1600" dirty="0" smtClean="0"/>
              <a:t>” command:</a:t>
            </a:r>
          </a:p>
          <a:p>
            <a:endParaRPr lang="en-US" sz="1600" dirty="0"/>
          </a:p>
          <a:p>
            <a:endParaRPr lang="en-US" sz="1600" dirty="0" smtClean="0"/>
          </a:p>
          <a:p>
            <a:endParaRPr lang="en-US" sz="1600" dirty="0"/>
          </a:p>
          <a:p>
            <a:pPr marL="0" indent="0">
              <a:buNone/>
            </a:pPr>
            <a:r>
              <a:rPr lang="en-US" sz="1600" dirty="0" smtClean="0"/>
              <a:t>                                                   command                                                link</a:t>
            </a:r>
          </a:p>
        </p:txBody>
      </p:sp>
      <p:pic>
        <p:nvPicPr>
          <p:cNvPr id="5" name="Picture 4"/>
          <p:cNvPicPr>
            <a:picLocks noChangeAspect="1"/>
          </p:cNvPicPr>
          <p:nvPr/>
        </p:nvPicPr>
        <p:blipFill>
          <a:blip r:embed="rId2"/>
          <a:stretch>
            <a:fillRect/>
          </a:stretch>
        </p:blipFill>
        <p:spPr>
          <a:xfrm>
            <a:off x="1195663" y="3686816"/>
            <a:ext cx="9800673" cy="42798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
        <p:nvSpPr>
          <p:cNvPr id="7" name="Left Arrow 6"/>
          <p:cNvSpPr/>
          <p:nvPr/>
        </p:nvSpPr>
        <p:spPr>
          <a:xfrm rot="5400000">
            <a:off x="3906982" y="4227021"/>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5400000">
            <a:off x="7299951" y="4227021"/>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1961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56555"/>
            <a:ext cx="8610600" cy="1293028"/>
          </a:xfrm>
        </p:spPr>
        <p:txBody>
          <a:bodyPr/>
          <a:lstStyle/>
          <a:p>
            <a:pPr algn="ctr"/>
            <a:r>
              <a:rPr lang="en-US" dirty="0" smtClean="0"/>
              <a:t>Text Editors</a:t>
            </a:r>
            <a:endParaRPr lang="en-US" dirty="0"/>
          </a:p>
        </p:txBody>
      </p:sp>
      <p:sp>
        <p:nvSpPr>
          <p:cNvPr id="3" name="Content Placeholder 2"/>
          <p:cNvSpPr>
            <a:spLocks noGrp="1"/>
          </p:cNvSpPr>
          <p:nvPr>
            <p:ph idx="1"/>
          </p:nvPr>
        </p:nvSpPr>
        <p:spPr>
          <a:xfrm>
            <a:off x="685800" y="2036619"/>
            <a:ext cx="10820400" cy="4024125"/>
          </a:xfrm>
        </p:spPr>
        <p:txBody>
          <a:bodyPr/>
          <a:lstStyle/>
          <a:p>
            <a:r>
              <a:rPr lang="en-US" sz="1600" dirty="0"/>
              <a:t>NANO ( simple </a:t>
            </a:r>
            <a:r>
              <a:rPr lang="en-US" sz="1600" dirty="0" smtClean="0"/>
              <a:t>command line </a:t>
            </a:r>
            <a:r>
              <a:rPr lang="en-US" sz="1600" dirty="0"/>
              <a:t>text </a:t>
            </a:r>
            <a:r>
              <a:rPr lang="en-US" sz="1600" dirty="0" smtClean="0"/>
              <a:t>editor)</a:t>
            </a:r>
          </a:p>
          <a:p>
            <a:pPr marL="0" indent="0">
              <a:buNone/>
            </a:pPr>
            <a:r>
              <a:rPr lang="en-US" sz="1600" i="1" dirty="0"/>
              <a:t> </a:t>
            </a:r>
            <a:r>
              <a:rPr lang="en-US" sz="1600" i="1" dirty="0" smtClean="0"/>
              <a:t>     </a:t>
            </a:r>
            <a:r>
              <a:rPr lang="en-US" sz="1600" i="1" dirty="0" err="1" smtClean="0"/>
              <a:t>nano</a:t>
            </a:r>
            <a:r>
              <a:rPr lang="en-US" sz="1600" i="1" dirty="0" smtClean="0"/>
              <a:t> </a:t>
            </a:r>
            <a:r>
              <a:rPr lang="en-US" sz="1600" i="1" dirty="0"/>
              <a:t>&lt;file&gt;</a:t>
            </a:r>
          </a:p>
          <a:p>
            <a:pPr marL="0" indent="0">
              <a:buNone/>
            </a:pPr>
            <a:endParaRPr lang="en-US" sz="1600" dirty="0"/>
          </a:p>
          <a:p>
            <a:r>
              <a:rPr lang="en-US" sz="1600" dirty="0"/>
              <a:t>VIM (command line text editor)</a:t>
            </a:r>
          </a:p>
          <a:p>
            <a:pPr marL="0" indent="0">
              <a:buNone/>
            </a:pPr>
            <a:r>
              <a:rPr lang="en-US" sz="1600" dirty="0" smtClean="0"/>
              <a:t>      </a:t>
            </a:r>
            <a:r>
              <a:rPr lang="en-US" sz="1600" i="1" dirty="0" smtClean="0"/>
              <a:t>vim &lt;file&gt;</a:t>
            </a:r>
          </a:p>
          <a:p>
            <a:pPr marL="0" indent="0">
              <a:buNone/>
            </a:pPr>
            <a:endParaRPr lang="en-US" sz="1600" i="1" dirty="0"/>
          </a:p>
          <a:p>
            <a:r>
              <a:rPr lang="en-US" sz="1600" dirty="0" smtClean="0"/>
              <a:t>GEDIT or EMACS  (Terminal Editor with GUI)</a:t>
            </a:r>
          </a:p>
          <a:p>
            <a:pPr marL="0" indent="0">
              <a:buNone/>
            </a:pPr>
            <a:r>
              <a:rPr lang="en-US" sz="1600" i="1" dirty="0"/>
              <a:t> </a:t>
            </a:r>
            <a:r>
              <a:rPr lang="en-US" sz="1600" i="1" dirty="0" smtClean="0"/>
              <a:t>     </a:t>
            </a:r>
            <a:r>
              <a:rPr lang="en-US" sz="1600" i="1" dirty="0" err="1" smtClean="0"/>
              <a:t>gedit</a:t>
            </a:r>
            <a:r>
              <a:rPr lang="en-US" sz="1600" i="1" dirty="0" smtClean="0"/>
              <a:t> &lt;file&gt;   </a:t>
            </a:r>
          </a:p>
          <a:p>
            <a:pPr marL="0" indent="0">
              <a:buNone/>
            </a:pPr>
            <a:r>
              <a:rPr lang="en-US" sz="1600" i="1" dirty="0" smtClean="0"/>
              <a:t>      </a:t>
            </a:r>
            <a:r>
              <a:rPr lang="en-US" sz="1600" i="1" dirty="0" err="1" smtClean="0"/>
              <a:t>emacs</a:t>
            </a:r>
            <a:r>
              <a:rPr lang="en-US" sz="1600" i="1" dirty="0" smtClean="0"/>
              <a:t> &lt;file&gt;</a:t>
            </a:r>
            <a:endParaRPr lang="en-US" sz="16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4683232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23304"/>
            <a:ext cx="8610600" cy="1293028"/>
          </a:xfrm>
        </p:spPr>
        <p:txBody>
          <a:bodyPr/>
          <a:lstStyle/>
          <a:p>
            <a:pPr algn="ctr"/>
            <a:r>
              <a:rPr lang="en-US" dirty="0"/>
              <a:t>file Transfer </a:t>
            </a:r>
          </a:p>
        </p:txBody>
      </p:sp>
      <p:sp>
        <p:nvSpPr>
          <p:cNvPr id="3" name="Content Placeholder 2"/>
          <p:cNvSpPr>
            <a:spLocks noGrp="1"/>
          </p:cNvSpPr>
          <p:nvPr>
            <p:ph idx="1"/>
          </p:nvPr>
        </p:nvSpPr>
        <p:spPr>
          <a:xfrm>
            <a:off x="685800" y="2194560"/>
            <a:ext cx="6590053" cy="4024125"/>
          </a:xfrm>
        </p:spPr>
        <p:txBody>
          <a:bodyPr>
            <a:normAutofit/>
          </a:bodyPr>
          <a:lstStyle/>
          <a:p>
            <a:r>
              <a:rPr lang="en-US" sz="2400" dirty="0" err="1"/>
              <a:t>WinSCP</a:t>
            </a:r>
            <a:r>
              <a:rPr lang="en-US" sz="2400" dirty="0" smtClean="0"/>
              <a:t>:</a:t>
            </a:r>
          </a:p>
          <a:p>
            <a:pPr marL="0" indent="0">
              <a:buNone/>
            </a:pPr>
            <a:r>
              <a:rPr lang="en-US" sz="1300" b="1" dirty="0" err="1" smtClean="0"/>
              <a:t>WinSCP</a:t>
            </a:r>
            <a:r>
              <a:rPr lang="en-US" sz="1300" dirty="0"/>
              <a:t> (Windows Secure Copy) is a free and open-source SFTP, FTP</a:t>
            </a:r>
            <a:r>
              <a:rPr lang="en-US" sz="1300" dirty="0" smtClean="0"/>
              <a:t>, WebDAV</a:t>
            </a:r>
            <a:r>
              <a:rPr lang="en-US" sz="1300" dirty="0"/>
              <a:t>, Amazon S3 and SCP client for Microsoft Windows. Its main function is </a:t>
            </a:r>
            <a:r>
              <a:rPr lang="en-US" sz="1300" dirty="0" smtClean="0"/>
              <a:t> secure </a:t>
            </a:r>
            <a:r>
              <a:rPr lang="en-US" sz="1300" dirty="0"/>
              <a:t>file transfer between a local and a remote computer.</a:t>
            </a:r>
          </a:p>
          <a:p>
            <a:pPr marL="285750" indent="-285750"/>
            <a:r>
              <a:rPr lang="en-US" sz="2400" dirty="0" smtClean="0"/>
              <a:t>Login</a:t>
            </a:r>
          </a:p>
          <a:p>
            <a:pPr marL="742950" lvl="1" indent="-285750">
              <a:buClrTx/>
            </a:pPr>
            <a:r>
              <a:rPr lang="en-US" sz="1200" dirty="0"/>
              <a:t>Open </a:t>
            </a:r>
            <a:r>
              <a:rPr lang="en-US" sz="1200" dirty="0" err="1"/>
              <a:t>WinSCP</a:t>
            </a:r>
            <a:r>
              <a:rPr lang="en-US" sz="1200" dirty="0"/>
              <a:t> program</a:t>
            </a:r>
          </a:p>
          <a:p>
            <a:pPr marL="742950" lvl="1" indent="-285750">
              <a:buClrTx/>
            </a:pPr>
            <a:r>
              <a:rPr lang="en-US" sz="1200" dirty="0" smtClean="0"/>
              <a:t>Enter </a:t>
            </a:r>
            <a:r>
              <a:rPr lang="en-US" sz="1200" dirty="0"/>
              <a:t>user </a:t>
            </a:r>
            <a:r>
              <a:rPr lang="en-US" sz="1200" dirty="0" smtClean="0"/>
              <a:t>credentials</a:t>
            </a:r>
            <a:r>
              <a:rPr lang="en-US" sz="1200" dirty="0"/>
              <a:t> </a:t>
            </a:r>
            <a:r>
              <a:rPr lang="en-US" sz="1200" dirty="0" smtClean="0"/>
              <a:t>&amp; hostname then </a:t>
            </a:r>
            <a:r>
              <a:rPr lang="en-US" sz="1200" dirty="0"/>
              <a:t>click </a:t>
            </a:r>
            <a:r>
              <a:rPr lang="en-US" sz="1200" dirty="0" smtClean="0"/>
              <a:t>login</a:t>
            </a:r>
          </a:p>
          <a:p>
            <a:pPr marL="742950" lvl="1" indent="-285750"/>
            <a:r>
              <a:rPr lang="en-US" sz="1200" dirty="0"/>
              <a:t>Transfer files from Windows to Linux and vice </a:t>
            </a:r>
            <a:r>
              <a:rPr lang="en-US" sz="1200" dirty="0" smtClean="0"/>
              <a:t>versa </a:t>
            </a:r>
            <a:endParaRPr lang="en-US" sz="1200" dirty="0"/>
          </a:p>
          <a:p>
            <a:pPr marL="457200" lvl="1" indent="0">
              <a:buClrTx/>
              <a:buNone/>
            </a:pPr>
            <a:endParaRPr lang="en-US" sz="1600" dirty="0" smtClean="0"/>
          </a:p>
          <a:p>
            <a:r>
              <a:rPr lang="en-US" sz="2000" dirty="0" smtClean="0"/>
              <a:t>Download </a:t>
            </a:r>
            <a:r>
              <a:rPr lang="en-US" sz="2000" dirty="0" err="1"/>
              <a:t>WinSCP</a:t>
            </a:r>
            <a:r>
              <a:rPr lang="en-US" sz="2000" dirty="0"/>
              <a:t> from </a:t>
            </a:r>
          </a:p>
          <a:p>
            <a:pPr marL="0" indent="0">
              <a:buNone/>
            </a:pPr>
            <a:r>
              <a:rPr lang="en-US" dirty="0" smtClean="0"/>
              <a:t>    - </a:t>
            </a:r>
            <a:r>
              <a:rPr lang="en-US" sz="2000" dirty="0">
                <a:hlinkClick r:id="rId2"/>
              </a:rPr>
              <a:t>https://</a:t>
            </a:r>
            <a:r>
              <a:rPr lang="en-US" sz="2000" dirty="0" smtClean="0">
                <a:hlinkClick r:id="rId2"/>
              </a:rPr>
              <a:t>winscp.net/eng/download.php</a:t>
            </a:r>
            <a:endParaRPr lang="en-US" sz="2000" dirty="0" smtClean="0"/>
          </a:p>
          <a:p>
            <a:pPr marL="0" indent="0">
              <a:buNone/>
            </a:pPr>
            <a:endParaRPr lang="en-US" sz="2000" dirty="0"/>
          </a:p>
          <a:p>
            <a:pPr marL="0" indent="0">
              <a:buNone/>
            </a:pPr>
            <a:endParaRPr lang="en-US" dirty="0"/>
          </a:p>
        </p:txBody>
      </p:sp>
      <p:pic>
        <p:nvPicPr>
          <p:cNvPr id="4" name="Picture 3"/>
          <p:cNvPicPr>
            <a:picLocks noChangeAspect="1"/>
          </p:cNvPicPr>
          <p:nvPr/>
        </p:nvPicPr>
        <p:blipFill>
          <a:blip r:embed="rId3"/>
          <a:stretch>
            <a:fillRect/>
          </a:stretch>
        </p:blipFill>
        <p:spPr>
          <a:xfrm>
            <a:off x="7888777" y="1699736"/>
            <a:ext cx="2969029" cy="1996661"/>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8777" y="3915873"/>
            <a:ext cx="2969029" cy="23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
        <p:nvSpPr>
          <p:cNvPr id="7" name="Left-Right Arrow 6"/>
          <p:cNvSpPr/>
          <p:nvPr/>
        </p:nvSpPr>
        <p:spPr>
          <a:xfrm>
            <a:off x="9006284" y="4992577"/>
            <a:ext cx="694399" cy="23949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
          <p:cNvCxnSpPr/>
          <p:nvPr/>
        </p:nvCxnSpPr>
        <p:spPr>
          <a:xfrm flipV="1">
            <a:off x="5278582" y="2477193"/>
            <a:ext cx="3848793" cy="1587731"/>
          </a:xfrm>
          <a:prstGeom prst="bentConnector3">
            <a:avLst>
              <a:gd name="adj1" fmla="val 50000"/>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Elbow Connector 15"/>
          <p:cNvCxnSpPr>
            <a:endCxn id="7" idx="5"/>
          </p:cNvCxnSpPr>
          <p:nvPr/>
        </p:nvCxnSpPr>
        <p:spPr>
          <a:xfrm>
            <a:off x="5278582" y="4289367"/>
            <a:ext cx="4074902" cy="882833"/>
          </a:xfrm>
          <a:prstGeom prst="bentConnector4">
            <a:avLst>
              <a:gd name="adj1" fmla="val 47372"/>
              <a:gd name="adj2" fmla="val 125894"/>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1029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465114"/>
            <a:ext cx="8610600" cy="1293028"/>
          </a:xfrm>
        </p:spPr>
        <p:txBody>
          <a:bodyPr/>
          <a:lstStyle/>
          <a:p>
            <a:pPr algn="ctr"/>
            <a:r>
              <a:rPr lang="en-US" dirty="0"/>
              <a:t>Class software location</a:t>
            </a:r>
          </a:p>
        </p:txBody>
      </p:sp>
      <p:sp>
        <p:nvSpPr>
          <p:cNvPr id="3" name="Content Placeholder 2"/>
          <p:cNvSpPr>
            <a:spLocks noGrp="1"/>
          </p:cNvSpPr>
          <p:nvPr>
            <p:ph idx="1"/>
          </p:nvPr>
        </p:nvSpPr>
        <p:spPr>
          <a:xfrm>
            <a:off x="685800" y="1758142"/>
            <a:ext cx="5498869" cy="4024125"/>
          </a:xfrm>
        </p:spPr>
        <p:txBody>
          <a:bodyPr/>
          <a:lstStyle/>
          <a:p>
            <a:r>
              <a:rPr lang="en-US" dirty="0" smtClean="0"/>
              <a:t>Software such as </a:t>
            </a:r>
            <a:r>
              <a:rPr lang="en-US" dirty="0"/>
              <a:t>MATLAB, Abacus, Fluent, Cadence, </a:t>
            </a:r>
            <a:r>
              <a:rPr lang="en-US" dirty="0" err="1"/>
              <a:t>Comsol</a:t>
            </a:r>
            <a:r>
              <a:rPr lang="en-US" dirty="0" smtClean="0"/>
              <a:t>, etc… will be located in the following directory:  </a:t>
            </a:r>
          </a:p>
          <a:p>
            <a:pPr marL="0" indent="0">
              <a:buNone/>
            </a:pPr>
            <a:r>
              <a:rPr lang="en-US" sz="2400" i="1" dirty="0" smtClean="0"/>
              <a:t>-  Location: /</a:t>
            </a:r>
            <a:r>
              <a:rPr lang="en-US" sz="2400" i="1" dirty="0" err="1" smtClean="0"/>
              <a:t>usr</a:t>
            </a:r>
            <a:r>
              <a:rPr lang="en-US" sz="2400" i="1" dirty="0" smtClean="0"/>
              <a:t>/local</a:t>
            </a:r>
            <a:endParaRPr lang="en-US" sz="2400" i="1"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6443" y="1608895"/>
            <a:ext cx="3524250" cy="224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443" y="4085704"/>
            <a:ext cx="3524250" cy="2355170"/>
          </a:xfrm>
          <a:prstGeom prst="rect">
            <a:avLst/>
          </a:prstGeom>
        </p:spPr>
      </p:pic>
      <p:cxnSp>
        <p:nvCxnSpPr>
          <p:cNvPr id="7" name="Elbow Connector 6"/>
          <p:cNvCxnSpPr/>
          <p:nvPr/>
        </p:nvCxnSpPr>
        <p:spPr>
          <a:xfrm flipV="1">
            <a:off x="4039985" y="2537261"/>
            <a:ext cx="3582786" cy="513910"/>
          </a:xfrm>
          <a:prstGeom prst="bentConnector3">
            <a:avLst>
              <a:gd name="adj1" fmla="val 57889"/>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4073236" y="3051170"/>
            <a:ext cx="4513811" cy="2401979"/>
          </a:xfrm>
          <a:prstGeom prst="bentConnector3">
            <a:avLst>
              <a:gd name="adj1" fmla="val 4521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3379244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23304"/>
            <a:ext cx="8610600" cy="1293028"/>
          </a:xfrm>
        </p:spPr>
        <p:txBody>
          <a:bodyPr/>
          <a:lstStyle/>
          <a:p>
            <a:pPr algn="ctr"/>
            <a:r>
              <a:rPr lang="en-US" dirty="0" err="1" smtClean="0"/>
              <a:t>matlab</a:t>
            </a:r>
            <a:endParaRPr lang="en-US" dirty="0"/>
          </a:p>
        </p:txBody>
      </p:sp>
      <p:sp>
        <p:nvSpPr>
          <p:cNvPr id="3" name="Content Placeholder 2"/>
          <p:cNvSpPr>
            <a:spLocks noGrp="1"/>
          </p:cNvSpPr>
          <p:nvPr>
            <p:ph idx="1"/>
          </p:nvPr>
        </p:nvSpPr>
        <p:spPr>
          <a:xfrm>
            <a:off x="685800" y="1712422"/>
            <a:ext cx="10820400" cy="4506263"/>
          </a:xfrm>
        </p:spPr>
        <p:txBody>
          <a:bodyPr/>
          <a:lstStyle/>
          <a:p>
            <a:pPr marL="285750" indent="-285750"/>
            <a:r>
              <a:rPr lang="en-US" sz="2400" dirty="0"/>
              <a:t>Location of MATLAB Software folder:</a:t>
            </a:r>
          </a:p>
          <a:p>
            <a:pPr marL="0" indent="0">
              <a:buNone/>
            </a:pPr>
            <a:r>
              <a:rPr lang="en-US" sz="1600" dirty="0" smtClean="0">
                <a:solidFill>
                  <a:srgbClr val="FF0000"/>
                </a:solidFill>
              </a:rPr>
              <a:t>-  /</a:t>
            </a:r>
            <a:r>
              <a:rPr lang="en-US" sz="1600" dirty="0" err="1" smtClean="0">
                <a:solidFill>
                  <a:srgbClr val="FF0000"/>
                </a:solidFill>
              </a:rPr>
              <a:t>usr</a:t>
            </a:r>
            <a:r>
              <a:rPr lang="en-US" sz="1600" dirty="0" smtClean="0">
                <a:solidFill>
                  <a:srgbClr val="FF0000"/>
                </a:solidFill>
              </a:rPr>
              <a:t>/local/MATLAB</a:t>
            </a:r>
          </a:p>
          <a:p>
            <a:pPr marL="285750" indent="-285750"/>
            <a:r>
              <a:rPr lang="en-US" sz="2400" dirty="0" smtClean="0"/>
              <a:t>To run application using GUI:</a:t>
            </a:r>
          </a:p>
          <a:p>
            <a:pPr>
              <a:buFontTx/>
              <a:buChar char="-"/>
            </a:pPr>
            <a:r>
              <a:rPr lang="en-US" sz="1600" dirty="0" smtClean="0"/>
              <a:t>Click </a:t>
            </a:r>
            <a:r>
              <a:rPr lang="en-US" sz="1600" dirty="0"/>
              <a:t>“Computer” -&gt; “</a:t>
            </a:r>
            <a:r>
              <a:rPr lang="en-US" sz="1600" dirty="0" err="1"/>
              <a:t>Filesystem</a:t>
            </a:r>
            <a:r>
              <a:rPr lang="en-US" sz="1600" dirty="0"/>
              <a:t>” -&gt; “</a:t>
            </a:r>
            <a:r>
              <a:rPr lang="en-US" sz="1600" dirty="0" err="1"/>
              <a:t>usr</a:t>
            </a:r>
            <a:r>
              <a:rPr lang="en-US" sz="1600" dirty="0"/>
              <a:t>” -&gt; “local” -&gt; “MATLAB” -&gt; </a:t>
            </a:r>
            <a:r>
              <a:rPr lang="en-US" sz="1600" dirty="0" smtClean="0"/>
              <a:t>   “</a:t>
            </a:r>
            <a:r>
              <a:rPr lang="en-US" sz="1600" dirty="0"/>
              <a:t>R2019a” -&gt; “bin” -&gt; “</a:t>
            </a:r>
            <a:r>
              <a:rPr lang="en-US" sz="1600" dirty="0" err="1"/>
              <a:t>matlab</a:t>
            </a:r>
            <a:r>
              <a:rPr lang="en-US" sz="1600" dirty="0" smtClean="0"/>
              <a:t>”</a:t>
            </a:r>
          </a:p>
          <a:p>
            <a:r>
              <a:rPr lang="en-US" sz="2400" dirty="0" smtClean="0"/>
              <a:t>Alternative Way to launch:</a:t>
            </a:r>
          </a:p>
          <a:p>
            <a:pPr marL="0" indent="0">
              <a:buNone/>
            </a:pPr>
            <a:r>
              <a:rPr lang="en-US" sz="1600" dirty="0" smtClean="0"/>
              <a:t>-   type: “</a:t>
            </a:r>
            <a:r>
              <a:rPr lang="en-US" sz="1600" dirty="0" err="1" smtClean="0"/>
              <a:t>matlab</a:t>
            </a:r>
            <a:r>
              <a:rPr lang="en-US" sz="1600" dirty="0" smtClean="0"/>
              <a:t>” in the terminal</a:t>
            </a:r>
            <a:endParaRPr lang="en-US" sz="1600"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8636" y="4580312"/>
            <a:ext cx="3776548" cy="16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8799" y="4580312"/>
            <a:ext cx="4089329" cy="16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lbow Connector 6"/>
          <p:cNvCxnSpPr/>
          <p:nvPr/>
        </p:nvCxnSpPr>
        <p:spPr>
          <a:xfrm rot="10800000" flipV="1">
            <a:off x="3366656" y="3125584"/>
            <a:ext cx="7348453" cy="1234631"/>
          </a:xfrm>
          <a:prstGeom prst="bentConnector3">
            <a:avLst>
              <a:gd name="adj1" fmla="val -2828"/>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Elbow Connector 14"/>
          <p:cNvCxnSpPr/>
          <p:nvPr/>
        </p:nvCxnSpPr>
        <p:spPr>
          <a:xfrm>
            <a:off x="4023360" y="3965553"/>
            <a:ext cx="3790604" cy="789327"/>
          </a:xfrm>
          <a:prstGeom prst="bentConnector3">
            <a:avLst>
              <a:gd name="adj1" fmla="val 105044"/>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Straight Arrow Connector 26"/>
          <p:cNvCxnSpPr/>
          <p:nvPr/>
        </p:nvCxnSpPr>
        <p:spPr>
          <a:xfrm>
            <a:off x="3358342" y="4360216"/>
            <a:ext cx="8313" cy="6274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943399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31616"/>
            <a:ext cx="8610600" cy="1293028"/>
          </a:xfrm>
        </p:spPr>
        <p:txBody>
          <a:bodyPr/>
          <a:lstStyle/>
          <a:p>
            <a:pPr algn="ctr"/>
            <a:r>
              <a:rPr lang="en-US" dirty="0" err="1" smtClean="0"/>
              <a:t>comsol</a:t>
            </a:r>
            <a:endParaRPr lang="en-US" dirty="0"/>
          </a:p>
        </p:txBody>
      </p:sp>
      <p:sp>
        <p:nvSpPr>
          <p:cNvPr id="3" name="Content Placeholder 2"/>
          <p:cNvSpPr>
            <a:spLocks noGrp="1"/>
          </p:cNvSpPr>
          <p:nvPr>
            <p:ph idx="1"/>
          </p:nvPr>
        </p:nvSpPr>
        <p:spPr/>
        <p:txBody>
          <a:bodyPr>
            <a:normAutofit fontScale="92500" lnSpcReduction="20000"/>
          </a:bodyPr>
          <a:lstStyle/>
          <a:p>
            <a:pPr marL="171450" indent="-171450"/>
            <a:r>
              <a:rPr lang="en-US" sz="2400" dirty="0"/>
              <a:t>Location of </a:t>
            </a:r>
            <a:r>
              <a:rPr lang="en-US" sz="2400" dirty="0" err="1"/>
              <a:t>Comsol</a:t>
            </a:r>
            <a:r>
              <a:rPr lang="en-US" sz="2400" dirty="0"/>
              <a:t> software executable</a:t>
            </a:r>
          </a:p>
          <a:p>
            <a:pPr marL="0" indent="0">
              <a:buNone/>
            </a:pPr>
            <a:r>
              <a:rPr lang="en-US" sz="2400" i="1" dirty="0" smtClean="0">
                <a:solidFill>
                  <a:srgbClr val="FF0000"/>
                </a:solidFill>
              </a:rPr>
              <a:t>/</a:t>
            </a:r>
            <a:r>
              <a:rPr lang="en-US" sz="2400" i="1" dirty="0" err="1">
                <a:solidFill>
                  <a:srgbClr val="FF0000"/>
                </a:solidFill>
              </a:rPr>
              <a:t>usr</a:t>
            </a:r>
            <a:r>
              <a:rPr lang="en-US" sz="2400" i="1" dirty="0">
                <a:solidFill>
                  <a:srgbClr val="FF0000"/>
                </a:solidFill>
              </a:rPr>
              <a:t>/local/comsol40a_Wosik/bin/</a:t>
            </a:r>
            <a:r>
              <a:rPr lang="en-US" sz="2400" i="1" dirty="0" err="1">
                <a:solidFill>
                  <a:srgbClr val="FF0000"/>
                </a:solidFill>
              </a:rPr>
              <a:t>comsol</a:t>
            </a:r>
            <a:endParaRPr lang="en-US" sz="2400" i="1" dirty="0">
              <a:solidFill>
                <a:srgbClr val="FF0000"/>
              </a:solidFill>
            </a:endParaRPr>
          </a:p>
          <a:p>
            <a:endParaRPr lang="en-US" sz="2400" i="1" dirty="0"/>
          </a:p>
          <a:p>
            <a:r>
              <a:rPr lang="en-US" sz="2400" dirty="0"/>
              <a:t>Create a command path in your home .</a:t>
            </a:r>
            <a:r>
              <a:rPr lang="en-US" sz="2400" dirty="0" err="1"/>
              <a:t>bashrc</a:t>
            </a:r>
            <a:r>
              <a:rPr lang="en-US" sz="2400" dirty="0"/>
              <a:t> file</a:t>
            </a:r>
          </a:p>
          <a:p>
            <a:pPr marL="0" indent="0">
              <a:buNone/>
            </a:pPr>
            <a:r>
              <a:rPr lang="en-US" sz="2400" i="1" dirty="0">
                <a:solidFill>
                  <a:srgbClr val="FF0000"/>
                </a:solidFill>
              </a:rPr>
              <a:t>export PATH=$PATH:/</a:t>
            </a:r>
            <a:r>
              <a:rPr lang="en-US" sz="2400" i="1" dirty="0" err="1">
                <a:solidFill>
                  <a:srgbClr val="FF0000"/>
                </a:solidFill>
              </a:rPr>
              <a:t>usr</a:t>
            </a:r>
            <a:r>
              <a:rPr lang="en-US" sz="2400" i="1" dirty="0">
                <a:solidFill>
                  <a:srgbClr val="FF0000"/>
                </a:solidFill>
              </a:rPr>
              <a:t>/local/comsol40a_Wosik/bin/</a:t>
            </a:r>
          </a:p>
          <a:p>
            <a:r>
              <a:rPr lang="en-US" sz="2400" dirty="0"/>
              <a:t>Save .</a:t>
            </a:r>
            <a:r>
              <a:rPr lang="en-US" sz="2400" dirty="0" err="1"/>
              <a:t>bashrc</a:t>
            </a:r>
            <a:r>
              <a:rPr lang="en-US" sz="2400" dirty="0"/>
              <a:t> file</a:t>
            </a:r>
          </a:p>
          <a:p>
            <a:r>
              <a:rPr lang="en-US" sz="2400" dirty="0"/>
              <a:t>Type $</a:t>
            </a:r>
            <a:r>
              <a:rPr lang="en-US" sz="2400" i="1" dirty="0"/>
              <a:t> </a:t>
            </a:r>
            <a:r>
              <a:rPr lang="en-US" sz="2400" i="1" dirty="0">
                <a:solidFill>
                  <a:srgbClr val="FF0000"/>
                </a:solidFill>
              </a:rPr>
              <a:t>source .</a:t>
            </a:r>
            <a:r>
              <a:rPr lang="en-US" sz="2400" i="1" dirty="0" err="1">
                <a:solidFill>
                  <a:srgbClr val="FF0000"/>
                </a:solidFill>
              </a:rPr>
              <a:t>bashrc</a:t>
            </a:r>
            <a:endParaRPr lang="en-US" sz="2400" i="1" dirty="0">
              <a:solidFill>
                <a:srgbClr val="FF0000"/>
              </a:solidFill>
            </a:endParaRPr>
          </a:p>
          <a:p>
            <a:r>
              <a:rPr lang="en-US" sz="2400" dirty="0"/>
              <a:t>TO CHECK YOUR CONFIGURATION:</a:t>
            </a:r>
          </a:p>
          <a:p>
            <a:r>
              <a:rPr lang="en-US" sz="2400" dirty="0"/>
              <a:t>Check you path with $ </a:t>
            </a:r>
            <a:r>
              <a:rPr lang="en-US" sz="2400" i="1" dirty="0">
                <a:solidFill>
                  <a:srgbClr val="FF0000"/>
                </a:solidFill>
              </a:rPr>
              <a:t>echo $PATH</a:t>
            </a:r>
            <a:endParaRPr lang="en-US" sz="2400" dirty="0">
              <a:solidFill>
                <a:srgbClr val="FF0000"/>
              </a:solidFill>
            </a:endParaRPr>
          </a:p>
          <a:p>
            <a:r>
              <a:rPr lang="en-US" sz="2400" dirty="0"/>
              <a:t>Also check the path location of a shell command using </a:t>
            </a:r>
            <a:r>
              <a:rPr lang="en-US" sz="2400" i="1" dirty="0"/>
              <a:t>which</a:t>
            </a:r>
          </a:p>
          <a:p>
            <a:r>
              <a:rPr lang="en-US" sz="2400" dirty="0"/>
              <a:t>Ex. $ </a:t>
            </a:r>
            <a:r>
              <a:rPr lang="en-US" sz="2400" i="1" dirty="0">
                <a:solidFill>
                  <a:srgbClr val="FF0000"/>
                </a:solidFill>
              </a:rPr>
              <a:t>which </a:t>
            </a:r>
            <a:r>
              <a:rPr lang="en-US" sz="2400" i="1" dirty="0" err="1">
                <a:solidFill>
                  <a:srgbClr val="FF0000"/>
                </a:solidFill>
              </a:rPr>
              <a:t>comsol</a:t>
            </a:r>
            <a:endParaRPr lang="en-US" sz="2400" i="1" dirty="0">
              <a:solidFill>
                <a:srgbClr val="FF0000"/>
              </a:solidFill>
            </a:endParaRPr>
          </a:p>
          <a:p>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3891" y="2152996"/>
            <a:ext cx="2592309"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171564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56554"/>
            <a:ext cx="8610600" cy="1293028"/>
          </a:xfrm>
        </p:spPr>
        <p:txBody>
          <a:bodyPr/>
          <a:lstStyle/>
          <a:p>
            <a:pPr algn="ctr"/>
            <a:r>
              <a:rPr lang="en-US" dirty="0" smtClean="0"/>
              <a:t>cadence</a:t>
            </a:r>
            <a:endParaRPr lang="en-US" dirty="0"/>
          </a:p>
        </p:txBody>
      </p:sp>
      <p:sp>
        <p:nvSpPr>
          <p:cNvPr id="3" name="Content Placeholder 2"/>
          <p:cNvSpPr>
            <a:spLocks noGrp="1"/>
          </p:cNvSpPr>
          <p:nvPr>
            <p:ph idx="1"/>
          </p:nvPr>
        </p:nvSpPr>
        <p:spPr>
          <a:xfrm>
            <a:off x="1880984" y="1849582"/>
            <a:ext cx="5324303" cy="4351713"/>
          </a:xfrm>
        </p:spPr>
        <p:txBody>
          <a:bodyPr>
            <a:normAutofit fontScale="32500" lnSpcReduction="20000"/>
          </a:bodyPr>
          <a:lstStyle/>
          <a:p>
            <a:r>
              <a:rPr lang="en-US" sz="3700" dirty="0"/>
              <a:t>Software Location:</a:t>
            </a:r>
          </a:p>
          <a:p>
            <a:r>
              <a:rPr lang="en-US" sz="3700" dirty="0">
                <a:solidFill>
                  <a:srgbClr val="FF0000"/>
                </a:solidFill>
              </a:rPr>
              <a:t>/</a:t>
            </a:r>
            <a:r>
              <a:rPr lang="en-US" sz="3700" dirty="0" err="1">
                <a:solidFill>
                  <a:srgbClr val="FF0000"/>
                </a:solidFill>
              </a:rPr>
              <a:t>usr</a:t>
            </a:r>
            <a:r>
              <a:rPr lang="en-US" sz="3700" dirty="0">
                <a:solidFill>
                  <a:srgbClr val="FF0000"/>
                </a:solidFill>
              </a:rPr>
              <a:t>/local/Cadence</a:t>
            </a:r>
            <a:endParaRPr lang="en-US" sz="3700" dirty="0"/>
          </a:p>
          <a:p>
            <a:r>
              <a:rPr lang="en-US" sz="3700" dirty="0"/>
              <a:t>Using your favorite text editor…</a:t>
            </a:r>
          </a:p>
          <a:p>
            <a:r>
              <a:rPr lang="en-US" sz="3700" dirty="0"/>
              <a:t>Edit </a:t>
            </a:r>
            <a:r>
              <a:rPr lang="en-US" sz="3700" i="1" dirty="0"/>
              <a:t>~/.login</a:t>
            </a:r>
            <a:endParaRPr lang="en-US" sz="3700" dirty="0"/>
          </a:p>
          <a:p>
            <a:r>
              <a:rPr lang="en-US" sz="3700" dirty="0"/>
              <a:t>Add lines: </a:t>
            </a:r>
          </a:p>
          <a:p>
            <a:pPr marL="0" indent="0">
              <a:buNone/>
            </a:pPr>
            <a:r>
              <a:rPr lang="en-US" sz="3700" i="1" dirty="0">
                <a:solidFill>
                  <a:srgbClr val="FF0000"/>
                </a:solidFill>
              </a:rPr>
              <a:t>#Cadence </a:t>
            </a:r>
            <a:r>
              <a:rPr lang="en-US" sz="3700" i="1" dirty="0" err="1">
                <a:solidFill>
                  <a:srgbClr val="FF0000"/>
                </a:solidFill>
              </a:rPr>
              <a:t>Calp</a:t>
            </a:r>
            <a:r>
              <a:rPr lang="en-US" sz="3700" i="1" dirty="0">
                <a:solidFill>
                  <a:srgbClr val="FF0000"/>
                </a:solidFill>
              </a:rPr>
              <a:t> path</a:t>
            </a:r>
          </a:p>
          <a:p>
            <a:pPr marL="0" indent="0">
              <a:buNone/>
            </a:pPr>
            <a:r>
              <a:rPr lang="en-US" sz="3700" i="1" dirty="0">
                <a:solidFill>
                  <a:srgbClr val="FF0000"/>
                </a:solidFill>
              </a:rPr>
              <a:t>set path=($path /</a:t>
            </a:r>
            <a:r>
              <a:rPr lang="en-US" sz="3700" i="1" dirty="0" err="1">
                <a:solidFill>
                  <a:srgbClr val="FF0000"/>
                </a:solidFill>
              </a:rPr>
              <a:t>usr</a:t>
            </a:r>
            <a:r>
              <a:rPr lang="en-US" sz="3700" i="1" dirty="0">
                <a:solidFill>
                  <a:srgbClr val="FF0000"/>
                </a:solidFill>
              </a:rPr>
              <a:t>/local/bin /</a:t>
            </a:r>
            <a:r>
              <a:rPr lang="en-US" sz="3700" i="1" dirty="0" err="1">
                <a:solidFill>
                  <a:srgbClr val="FF0000"/>
                </a:solidFill>
              </a:rPr>
              <a:t>usr</a:t>
            </a:r>
            <a:r>
              <a:rPr lang="en-US" sz="3700" i="1" dirty="0">
                <a:solidFill>
                  <a:srgbClr val="FF0000"/>
                </a:solidFill>
              </a:rPr>
              <a:t>/local/</a:t>
            </a:r>
            <a:r>
              <a:rPr lang="en-US" sz="3700" i="1" dirty="0" err="1">
                <a:solidFill>
                  <a:srgbClr val="FF0000"/>
                </a:solidFill>
              </a:rPr>
              <a:t>calp</a:t>
            </a:r>
            <a:r>
              <a:rPr lang="en-US" sz="3700" i="1" dirty="0">
                <a:solidFill>
                  <a:srgbClr val="FF0000"/>
                </a:solidFill>
              </a:rPr>
              <a:t>)</a:t>
            </a:r>
          </a:p>
          <a:p>
            <a:pPr marL="0" indent="0">
              <a:buNone/>
            </a:pPr>
            <a:r>
              <a:rPr lang="en-US" sz="3700" i="1" dirty="0">
                <a:solidFill>
                  <a:srgbClr val="FF0000"/>
                </a:solidFill>
              </a:rPr>
              <a:t>source /</a:t>
            </a:r>
            <a:r>
              <a:rPr lang="en-US" sz="3700" i="1" dirty="0" err="1">
                <a:solidFill>
                  <a:srgbClr val="FF0000"/>
                </a:solidFill>
              </a:rPr>
              <a:t>usr</a:t>
            </a:r>
            <a:r>
              <a:rPr lang="en-US" sz="3700" i="1" dirty="0">
                <a:solidFill>
                  <a:srgbClr val="FF0000"/>
                </a:solidFill>
              </a:rPr>
              <a:t>/local/</a:t>
            </a:r>
            <a:r>
              <a:rPr lang="en-US" sz="3700" i="1" dirty="0" err="1">
                <a:solidFill>
                  <a:srgbClr val="FF0000"/>
                </a:solidFill>
              </a:rPr>
              <a:t>calp</a:t>
            </a:r>
            <a:r>
              <a:rPr lang="en-US" sz="3700" i="1" dirty="0">
                <a:solidFill>
                  <a:srgbClr val="FF0000"/>
                </a:solidFill>
              </a:rPr>
              <a:t>/</a:t>
            </a:r>
            <a:r>
              <a:rPr lang="en-US" sz="3700" i="1" dirty="0" err="1">
                <a:solidFill>
                  <a:srgbClr val="FF0000"/>
                </a:solidFill>
              </a:rPr>
              <a:t>nlogin</a:t>
            </a:r>
            <a:endParaRPr lang="en-US" sz="3700" i="1" dirty="0">
              <a:solidFill>
                <a:srgbClr val="FF0000"/>
              </a:solidFill>
            </a:endParaRPr>
          </a:p>
          <a:p>
            <a:r>
              <a:rPr lang="en-US" sz="3700" dirty="0"/>
              <a:t>Save file</a:t>
            </a:r>
          </a:p>
          <a:p>
            <a:r>
              <a:rPr lang="en-US" sz="3700" dirty="0"/>
              <a:t>Edit ~/.</a:t>
            </a:r>
            <a:r>
              <a:rPr lang="en-US" sz="3700" dirty="0" err="1"/>
              <a:t>cshrc</a:t>
            </a:r>
            <a:endParaRPr lang="en-US" sz="3700" dirty="0"/>
          </a:p>
          <a:p>
            <a:pPr marL="0" indent="0">
              <a:buNone/>
            </a:pPr>
            <a:r>
              <a:rPr lang="en-US" sz="3700" i="1" dirty="0">
                <a:solidFill>
                  <a:srgbClr val="FF0000"/>
                </a:solidFill>
              </a:rPr>
              <a:t>#Cadence Virtuoso Path</a:t>
            </a:r>
          </a:p>
          <a:p>
            <a:pPr marL="0" indent="0">
              <a:buNone/>
            </a:pPr>
            <a:r>
              <a:rPr lang="en-US" sz="3700" i="1" dirty="0">
                <a:solidFill>
                  <a:srgbClr val="FF0000"/>
                </a:solidFill>
              </a:rPr>
              <a:t>alias virtuoso "/</a:t>
            </a:r>
            <a:r>
              <a:rPr lang="en-US" sz="3700" i="1" dirty="0" err="1">
                <a:solidFill>
                  <a:srgbClr val="FF0000"/>
                </a:solidFill>
              </a:rPr>
              <a:t>usr</a:t>
            </a:r>
            <a:r>
              <a:rPr lang="en-US" sz="3700" i="1" dirty="0">
                <a:solidFill>
                  <a:srgbClr val="FF0000"/>
                </a:solidFill>
              </a:rPr>
              <a:t>/local/Cadence/</a:t>
            </a:r>
            <a:r>
              <a:rPr lang="en-US" sz="3700" i="1" dirty="0" err="1">
                <a:solidFill>
                  <a:srgbClr val="FF0000"/>
                </a:solidFill>
              </a:rPr>
              <a:t>ic</a:t>
            </a:r>
            <a:r>
              <a:rPr lang="en-US" sz="3700" i="1" dirty="0">
                <a:solidFill>
                  <a:srgbClr val="FF0000"/>
                </a:solidFill>
              </a:rPr>
              <a:t>/tools/</a:t>
            </a:r>
            <a:r>
              <a:rPr lang="en-US" sz="3700" i="1" dirty="0" err="1">
                <a:solidFill>
                  <a:srgbClr val="FF0000"/>
                </a:solidFill>
              </a:rPr>
              <a:t>dfII</a:t>
            </a:r>
            <a:r>
              <a:rPr lang="en-US" sz="3700" i="1" dirty="0">
                <a:solidFill>
                  <a:srgbClr val="FF0000"/>
                </a:solidFill>
              </a:rPr>
              <a:t>/bin/virtuoso &amp;"</a:t>
            </a:r>
          </a:p>
          <a:p>
            <a:pPr marL="0" indent="0">
              <a:buNone/>
            </a:pPr>
            <a:r>
              <a:rPr lang="en-US" sz="3700" i="1" dirty="0" err="1">
                <a:solidFill>
                  <a:srgbClr val="FF0000"/>
                </a:solidFill>
              </a:rPr>
              <a:t>setenv</a:t>
            </a:r>
            <a:r>
              <a:rPr lang="en-US" sz="3700" i="1" dirty="0">
                <a:solidFill>
                  <a:srgbClr val="FF0000"/>
                </a:solidFill>
              </a:rPr>
              <a:t> PATH ${PATH}:/</a:t>
            </a:r>
            <a:r>
              <a:rPr lang="en-US" sz="3700" i="1" dirty="0" err="1">
                <a:solidFill>
                  <a:srgbClr val="FF0000"/>
                </a:solidFill>
              </a:rPr>
              <a:t>usr</a:t>
            </a:r>
            <a:r>
              <a:rPr lang="en-US" sz="3700" i="1" dirty="0">
                <a:solidFill>
                  <a:srgbClr val="FF0000"/>
                </a:solidFill>
              </a:rPr>
              <a:t>/local/Cadence/</a:t>
            </a:r>
            <a:r>
              <a:rPr lang="en-US" sz="3700" i="1" dirty="0" err="1">
                <a:solidFill>
                  <a:srgbClr val="FF0000"/>
                </a:solidFill>
              </a:rPr>
              <a:t>ic</a:t>
            </a:r>
            <a:r>
              <a:rPr lang="en-US" sz="3700" i="1" dirty="0">
                <a:solidFill>
                  <a:srgbClr val="FF0000"/>
                </a:solidFill>
              </a:rPr>
              <a:t>/tools/</a:t>
            </a:r>
            <a:r>
              <a:rPr lang="en-US" sz="3700" i="1" dirty="0" err="1">
                <a:solidFill>
                  <a:srgbClr val="FF0000"/>
                </a:solidFill>
              </a:rPr>
              <a:t>dfII</a:t>
            </a:r>
            <a:r>
              <a:rPr lang="en-US" sz="3700" i="1" dirty="0">
                <a:solidFill>
                  <a:srgbClr val="FF0000"/>
                </a:solidFill>
              </a:rPr>
              <a:t>/bin</a:t>
            </a:r>
          </a:p>
          <a:p>
            <a:pPr marL="0" indent="0">
              <a:buNone/>
            </a:pPr>
            <a:r>
              <a:rPr lang="en-US" sz="3700" i="1" dirty="0" err="1">
                <a:solidFill>
                  <a:srgbClr val="FF0000"/>
                </a:solidFill>
              </a:rPr>
              <a:t>setenv</a:t>
            </a:r>
            <a:r>
              <a:rPr lang="en-US" sz="3700" i="1" dirty="0">
                <a:solidFill>
                  <a:srgbClr val="FF0000"/>
                </a:solidFill>
              </a:rPr>
              <a:t> PATH ${PATH}:/</a:t>
            </a:r>
            <a:r>
              <a:rPr lang="en-US" sz="3700" i="1" dirty="0" err="1">
                <a:solidFill>
                  <a:srgbClr val="FF0000"/>
                </a:solidFill>
              </a:rPr>
              <a:t>usr</a:t>
            </a:r>
            <a:r>
              <a:rPr lang="en-US" sz="3700" i="1" dirty="0">
                <a:solidFill>
                  <a:srgbClr val="FF0000"/>
                </a:solidFill>
              </a:rPr>
              <a:t>/local/Cadence/tools/bin</a:t>
            </a:r>
          </a:p>
          <a:p>
            <a:pPr marL="0" indent="0">
              <a:buNone/>
            </a:pPr>
            <a:r>
              <a:rPr lang="en-US" sz="3700" i="1" dirty="0">
                <a:solidFill>
                  <a:srgbClr val="FF0000"/>
                </a:solidFill>
              </a:rPr>
              <a:t>set path=($path /</a:t>
            </a:r>
            <a:r>
              <a:rPr lang="en-US" sz="3700" i="1" dirty="0" err="1">
                <a:solidFill>
                  <a:srgbClr val="FF0000"/>
                </a:solidFill>
              </a:rPr>
              <a:t>usr</a:t>
            </a:r>
            <a:r>
              <a:rPr lang="en-US" sz="3700" i="1" dirty="0">
                <a:solidFill>
                  <a:srgbClr val="FF0000"/>
                </a:solidFill>
              </a:rPr>
              <a:t>/local/bin /</a:t>
            </a:r>
            <a:r>
              <a:rPr lang="en-US" sz="3700" i="1" dirty="0" err="1">
                <a:solidFill>
                  <a:srgbClr val="FF0000"/>
                </a:solidFill>
              </a:rPr>
              <a:t>usr</a:t>
            </a:r>
            <a:r>
              <a:rPr lang="en-US" sz="3700" i="1" dirty="0">
                <a:solidFill>
                  <a:srgbClr val="FF0000"/>
                </a:solidFill>
              </a:rPr>
              <a:t>/local/</a:t>
            </a:r>
            <a:r>
              <a:rPr lang="en-US" sz="3700" i="1" dirty="0" err="1">
                <a:solidFill>
                  <a:srgbClr val="FF0000"/>
                </a:solidFill>
              </a:rPr>
              <a:t>calp</a:t>
            </a:r>
            <a:r>
              <a:rPr lang="en-US" sz="3700" i="1" dirty="0">
                <a:solidFill>
                  <a:srgbClr val="FF0000"/>
                </a:solidFill>
              </a:rPr>
              <a:t>)</a:t>
            </a:r>
          </a:p>
          <a:p>
            <a:pPr marL="0" indent="0">
              <a:buNone/>
            </a:pPr>
            <a:r>
              <a:rPr lang="en-US" sz="3700" i="1" dirty="0">
                <a:solidFill>
                  <a:srgbClr val="FF0000"/>
                </a:solidFill>
              </a:rPr>
              <a:t>source /</a:t>
            </a:r>
            <a:r>
              <a:rPr lang="en-US" sz="3700" i="1" dirty="0" err="1">
                <a:solidFill>
                  <a:srgbClr val="FF0000"/>
                </a:solidFill>
              </a:rPr>
              <a:t>usr</a:t>
            </a:r>
            <a:r>
              <a:rPr lang="en-US" sz="3700" i="1" dirty="0">
                <a:solidFill>
                  <a:srgbClr val="FF0000"/>
                </a:solidFill>
              </a:rPr>
              <a:t>/local/</a:t>
            </a:r>
            <a:r>
              <a:rPr lang="en-US" sz="3700" i="1" dirty="0" err="1">
                <a:solidFill>
                  <a:srgbClr val="FF0000"/>
                </a:solidFill>
              </a:rPr>
              <a:t>calp</a:t>
            </a:r>
            <a:r>
              <a:rPr lang="en-US" sz="3700" i="1" dirty="0">
                <a:solidFill>
                  <a:srgbClr val="FF0000"/>
                </a:solidFill>
              </a:rPr>
              <a:t>/</a:t>
            </a:r>
            <a:r>
              <a:rPr lang="en-US" sz="3700" i="1" dirty="0" err="1">
                <a:solidFill>
                  <a:srgbClr val="FF0000"/>
                </a:solidFill>
              </a:rPr>
              <a:t>ncshrc</a:t>
            </a:r>
            <a:endParaRPr lang="en-US" sz="3700" i="1" dirty="0">
              <a:solidFill>
                <a:srgbClr val="FF0000"/>
              </a:solidFill>
            </a:endParaRPr>
          </a:p>
          <a:p>
            <a:r>
              <a:rPr lang="en-US" sz="3700" dirty="0"/>
              <a:t>Save file</a:t>
            </a:r>
          </a:p>
          <a:p>
            <a:endParaRPr lang="en-US" b="1" dirty="0"/>
          </a:p>
        </p:txBody>
      </p:sp>
      <p:sp>
        <p:nvSpPr>
          <p:cNvPr id="4" name="TextBox 3"/>
          <p:cNvSpPr txBox="1"/>
          <p:nvPr/>
        </p:nvSpPr>
        <p:spPr>
          <a:xfrm>
            <a:off x="7205287" y="1849582"/>
            <a:ext cx="4199775" cy="2092881"/>
          </a:xfrm>
          <a:prstGeom prst="rect">
            <a:avLst/>
          </a:prstGeom>
          <a:noFill/>
        </p:spPr>
        <p:txBody>
          <a:bodyPr wrap="square" rtlCol="0">
            <a:spAutoFit/>
          </a:bodyPr>
          <a:lstStyle/>
          <a:p>
            <a:r>
              <a:rPr lang="en-US" sz="1400" dirty="0"/>
              <a:t>Run virtuoso: in the shell</a:t>
            </a:r>
          </a:p>
          <a:p>
            <a:r>
              <a:rPr lang="en-US" sz="1400" dirty="0"/>
              <a:t>Type:</a:t>
            </a:r>
          </a:p>
          <a:p>
            <a:r>
              <a:rPr lang="en-US" sz="1400" dirty="0"/>
              <a:t>$ </a:t>
            </a:r>
            <a:r>
              <a:rPr lang="en-US" sz="1400" dirty="0" err="1"/>
              <a:t>tcsh</a:t>
            </a:r>
            <a:endParaRPr lang="en-US" sz="1400" dirty="0"/>
          </a:p>
          <a:p>
            <a:r>
              <a:rPr lang="en-US" sz="1400" dirty="0"/>
              <a:t>$ source ~/.login</a:t>
            </a:r>
          </a:p>
          <a:p>
            <a:r>
              <a:rPr lang="en-US" sz="1400" dirty="0"/>
              <a:t>$ virtuoso &amp;</a:t>
            </a:r>
          </a:p>
          <a:p>
            <a:endParaRPr lang="en-US" sz="1400" dirty="0"/>
          </a:p>
          <a:p>
            <a:r>
              <a:rPr lang="en-US" sz="1400" dirty="0"/>
              <a:t>MUST BE IN A X11 (remote graphical)  SESSION TO RUN THIS PROGRAM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9242778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72933"/>
            <a:ext cx="8610600" cy="1293028"/>
          </a:xfrm>
        </p:spPr>
        <p:txBody>
          <a:bodyPr/>
          <a:lstStyle/>
          <a:p>
            <a:pPr algn="ctr"/>
            <a:r>
              <a:rPr lang="en-US" dirty="0" smtClean="0"/>
              <a:t>What is </a:t>
            </a:r>
            <a:r>
              <a:rPr lang="en-US" dirty="0" err="1" smtClean="0"/>
              <a:t>linux</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What Is Linux?</a:t>
            </a:r>
          </a:p>
          <a:p>
            <a:r>
              <a:rPr lang="en-US" sz="1800" dirty="0"/>
              <a:t>From smartphones to cars, supercomputers and home appliances, home desktops to enterprise servers, the Linux operating system is everywhere.</a:t>
            </a:r>
          </a:p>
          <a:p>
            <a:r>
              <a:rPr lang="en-US" sz="1800" dirty="0"/>
              <a:t>Linux has been around since the mid-1990s and has since reached a user-base that spans the globe. Linux is actually everywhere: </a:t>
            </a:r>
            <a:r>
              <a:rPr lang="en-US" sz="1800" dirty="0" smtClean="0"/>
              <a:t>It’s </a:t>
            </a:r>
            <a:r>
              <a:rPr lang="en-US" sz="1800" dirty="0"/>
              <a:t>in your phones, your thermostats, in your cars, refrigerators, Roku devices, and televisions. It also runs most of the Internet, all of the world’s top 500 supercomputers, and the world’s stock exchanges.</a:t>
            </a:r>
          </a:p>
          <a:p>
            <a:r>
              <a:rPr lang="en-US" sz="1800" dirty="0"/>
              <a:t>But besides being the platform of choice to run desktops, servers, and embedded systems across the globe, Linux is one of the most reliable, secure and worry-free operating systems available</a:t>
            </a:r>
            <a:r>
              <a:rPr lang="en-US" sz="1800"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4968389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473428"/>
            <a:ext cx="8610600" cy="1293028"/>
          </a:xfrm>
        </p:spPr>
        <p:txBody>
          <a:bodyPr/>
          <a:lstStyle/>
          <a:p>
            <a:pPr algn="ctr"/>
            <a:r>
              <a:rPr lang="en-US" dirty="0" err="1" smtClean="0"/>
              <a:t>Silvaco</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r>
              <a:rPr lang="en-US" sz="2400" dirty="0"/>
              <a:t>Location of program is located in /</a:t>
            </a:r>
            <a:r>
              <a:rPr lang="en-US" sz="2400" dirty="0" err="1"/>
              <a:t>usr</a:t>
            </a:r>
            <a:r>
              <a:rPr lang="en-US" sz="2400" dirty="0"/>
              <a:t>/local/SILVACO.x64</a:t>
            </a:r>
          </a:p>
          <a:p>
            <a:pPr marL="342900" indent="-342900"/>
            <a:r>
              <a:rPr lang="en-US" sz="2400" dirty="0"/>
              <a:t>Users can set the path to run the program in there home directory.</a:t>
            </a:r>
          </a:p>
          <a:p>
            <a:pPr marL="342900" indent="-342900"/>
            <a:r>
              <a:rPr lang="en-US" sz="2400" dirty="0"/>
              <a:t>Set your path in your home folder .</a:t>
            </a:r>
            <a:r>
              <a:rPr lang="en-US" sz="2400" dirty="0" err="1"/>
              <a:t>bashrc</a:t>
            </a:r>
            <a:r>
              <a:rPr lang="en-US" sz="2400" dirty="0"/>
              <a:t> file.</a:t>
            </a:r>
          </a:p>
          <a:p>
            <a:pPr marL="342900" indent="-342900"/>
            <a:r>
              <a:rPr lang="en-US" sz="2400" dirty="0"/>
              <a:t>Using (</a:t>
            </a:r>
            <a:r>
              <a:rPr lang="en-US" sz="2400" dirty="0" err="1"/>
              <a:t>vim,nano</a:t>
            </a:r>
            <a:r>
              <a:rPr lang="en-US" sz="2400" dirty="0"/>
              <a:t>) text editor, enter the following line in your profile:</a:t>
            </a:r>
          </a:p>
          <a:p>
            <a:pPr marL="0" indent="0">
              <a:buNone/>
            </a:pPr>
            <a:r>
              <a:rPr lang="en-US" sz="2400" dirty="0"/>
              <a:t>       </a:t>
            </a:r>
            <a:r>
              <a:rPr lang="en-US" sz="2400" i="1" dirty="0">
                <a:solidFill>
                  <a:srgbClr val="FF0000"/>
                </a:solidFill>
              </a:rPr>
              <a:t>export PATH=$PATH:/</a:t>
            </a:r>
            <a:r>
              <a:rPr lang="en-US" sz="2400" i="1" dirty="0" err="1">
                <a:solidFill>
                  <a:srgbClr val="FF0000"/>
                </a:solidFill>
              </a:rPr>
              <a:t>usr</a:t>
            </a:r>
            <a:r>
              <a:rPr lang="en-US" sz="2400" i="1" dirty="0">
                <a:solidFill>
                  <a:srgbClr val="FF0000"/>
                </a:solidFill>
              </a:rPr>
              <a:t>/local/SILVACO.x64/bin/</a:t>
            </a:r>
          </a:p>
          <a:p>
            <a:r>
              <a:rPr lang="en-US" sz="2400" dirty="0"/>
              <a:t>Save .</a:t>
            </a:r>
            <a:r>
              <a:rPr lang="en-US" sz="2400" dirty="0" err="1"/>
              <a:t>bashrc</a:t>
            </a:r>
            <a:r>
              <a:rPr lang="en-US" sz="2400" dirty="0"/>
              <a:t> file </a:t>
            </a:r>
          </a:p>
          <a:p>
            <a:pPr marL="0" indent="0">
              <a:buNone/>
            </a:pPr>
            <a:r>
              <a:rPr lang="en-US" sz="2400" dirty="0" smtClean="0"/>
              <a:t>       Type </a:t>
            </a:r>
            <a:r>
              <a:rPr lang="en-US" sz="2400" dirty="0"/>
              <a:t>$</a:t>
            </a:r>
            <a:r>
              <a:rPr lang="en-US" sz="2400" i="1" dirty="0"/>
              <a:t> </a:t>
            </a:r>
            <a:r>
              <a:rPr lang="en-US" sz="2400" i="1" dirty="0">
                <a:solidFill>
                  <a:srgbClr val="FF0000"/>
                </a:solidFill>
              </a:rPr>
              <a:t>source .</a:t>
            </a:r>
            <a:r>
              <a:rPr lang="en-US" sz="2400" i="1" dirty="0" err="1">
                <a:solidFill>
                  <a:srgbClr val="FF0000"/>
                </a:solidFill>
              </a:rPr>
              <a:t>bashrc</a:t>
            </a:r>
            <a:endParaRPr lang="en-US" sz="2400" i="1" dirty="0">
              <a:solidFill>
                <a:srgbClr val="FF0000"/>
              </a:solidFill>
            </a:endParaRPr>
          </a:p>
          <a:p>
            <a:r>
              <a:rPr lang="en-US" sz="2400" dirty="0" smtClean="0"/>
              <a:t>Check your configuration:</a:t>
            </a:r>
            <a:endParaRPr lang="en-US" sz="2400" dirty="0"/>
          </a:p>
          <a:p>
            <a:pPr marL="0" indent="0">
              <a:buNone/>
            </a:pPr>
            <a:r>
              <a:rPr lang="en-US" sz="2400" dirty="0" smtClean="0"/>
              <a:t>       Check path </a:t>
            </a:r>
            <a:r>
              <a:rPr lang="en-US" sz="2400" dirty="0"/>
              <a:t>with $ </a:t>
            </a:r>
            <a:r>
              <a:rPr lang="en-US" sz="2400" i="1" dirty="0">
                <a:solidFill>
                  <a:srgbClr val="FF0000"/>
                </a:solidFill>
              </a:rPr>
              <a:t>echo $PATH</a:t>
            </a:r>
            <a:endParaRPr lang="en-US" sz="2400" dirty="0">
              <a:solidFill>
                <a:srgbClr val="FF0000"/>
              </a:solidFill>
            </a:endParaRPr>
          </a:p>
          <a:p>
            <a:r>
              <a:rPr lang="en-US" sz="2400" dirty="0"/>
              <a:t>Also check the path location of a shell command using </a:t>
            </a:r>
            <a:r>
              <a:rPr lang="en-US" sz="2400" i="1" dirty="0"/>
              <a:t>which</a:t>
            </a:r>
          </a:p>
          <a:p>
            <a:pPr marL="0" indent="0">
              <a:buNone/>
            </a:pPr>
            <a:r>
              <a:rPr lang="en-US" sz="2400" dirty="0" smtClean="0"/>
              <a:t>       Ex</a:t>
            </a:r>
            <a:r>
              <a:rPr lang="en-US" sz="2400" dirty="0"/>
              <a:t>. $ </a:t>
            </a:r>
            <a:r>
              <a:rPr lang="en-US" sz="2400" i="1" dirty="0">
                <a:solidFill>
                  <a:srgbClr val="FF0000"/>
                </a:solidFill>
              </a:rPr>
              <a:t>which </a:t>
            </a:r>
            <a:r>
              <a:rPr lang="en-US" sz="2400" i="1" dirty="0" err="1">
                <a:solidFill>
                  <a:srgbClr val="FF0000"/>
                </a:solidFill>
              </a:rPr>
              <a:t>deckbuild</a:t>
            </a:r>
            <a:endParaRPr lang="en-US" sz="2400" i="1" dirty="0">
              <a:solidFill>
                <a:srgbClr val="FF0000"/>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783445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375" y="630843"/>
            <a:ext cx="8610600" cy="1293028"/>
          </a:xfrm>
        </p:spPr>
        <p:txBody>
          <a:bodyPr/>
          <a:lstStyle/>
          <a:p>
            <a:pPr algn="ctr"/>
            <a:r>
              <a:rPr lang="en-US" dirty="0" smtClean="0"/>
              <a:t>Fluent</a:t>
            </a:r>
            <a:endParaRPr lang="en-US" dirty="0"/>
          </a:p>
        </p:txBody>
      </p:sp>
      <p:sp>
        <p:nvSpPr>
          <p:cNvPr id="3" name="Content Placeholder 2"/>
          <p:cNvSpPr>
            <a:spLocks noGrp="1"/>
          </p:cNvSpPr>
          <p:nvPr>
            <p:ph idx="1"/>
          </p:nvPr>
        </p:nvSpPr>
        <p:spPr>
          <a:xfrm>
            <a:off x="459475" y="2111432"/>
            <a:ext cx="10820400" cy="4024125"/>
          </a:xfrm>
        </p:spPr>
        <p:txBody>
          <a:bodyPr/>
          <a:lstStyle/>
          <a:p>
            <a:r>
              <a:rPr lang="en-US" dirty="0"/>
              <a:t>Location: : </a:t>
            </a:r>
            <a:r>
              <a:rPr lang="en-US" i="1" dirty="0">
                <a:solidFill>
                  <a:srgbClr val="FF0000"/>
                </a:solidFill>
              </a:rPr>
              <a:t>/</a:t>
            </a:r>
            <a:r>
              <a:rPr lang="en-US" i="1" dirty="0" err="1">
                <a:solidFill>
                  <a:srgbClr val="FF0000"/>
                </a:solidFill>
              </a:rPr>
              <a:t>usr</a:t>
            </a:r>
            <a:r>
              <a:rPr lang="en-US" i="1" dirty="0">
                <a:solidFill>
                  <a:srgbClr val="FF0000"/>
                </a:solidFill>
              </a:rPr>
              <a:t>/local/ANSYS-15/v150/fluent/bin/fluent</a:t>
            </a:r>
          </a:p>
          <a:p>
            <a:r>
              <a:rPr lang="en-US" dirty="0"/>
              <a:t>Run Fluent from the CLI (easy way)</a:t>
            </a:r>
          </a:p>
          <a:p>
            <a:r>
              <a:rPr lang="en-US" dirty="0"/>
              <a:t>In home </a:t>
            </a:r>
            <a:r>
              <a:rPr lang="en-US" i="1" dirty="0"/>
              <a:t>.</a:t>
            </a:r>
            <a:r>
              <a:rPr lang="en-US" i="1" dirty="0" err="1"/>
              <a:t>bashrc</a:t>
            </a:r>
            <a:r>
              <a:rPr lang="en-US" dirty="0"/>
              <a:t> file, add</a:t>
            </a:r>
          </a:p>
          <a:p>
            <a:pPr marL="0" indent="0">
              <a:buNone/>
            </a:pPr>
            <a:r>
              <a:rPr lang="en-US" i="1" dirty="0" smtClean="0">
                <a:solidFill>
                  <a:srgbClr val="FF0000"/>
                </a:solidFill>
              </a:rPr>
              <a:t>     ##</a:t>
            </a:r>
            <a:r>
              <a:rPr lang="en-US" i="1" dirty="0">
                <a:solidFill>
                  <a:srgbClr val="FF0000"/>
                </a:solidFill>
              </a:rPr>
              <a:t>Fluent Path</a:t>
            </a:r>
          </a:p>
          <a:p>
            <a:pPr marL="0" indent="0">
              <a:buNone/>
            </a:pPr>
            <a:r>
              <a:rPr lang="en-US" i="1" dirty="0" smtClean="0">
                <a:solidFill>
                  <a:srgbClr val="FF0000"/>
                </a:solidFill>
              </a:rPr>
              <a:t>     export </a:t>
            </a:r>
            <a:r>
              <a:rPr lang="en-US" i="1" dirty="0">
                <a:solidFill>
                  <a:srgbClr val="FF0000"/>
                </a:solidFill>
              </a:rPr>
              <a:t>PATH=$PATH:/</a:t>
            </a:r>
            <a:r>
              <a:rPr lang="en-US" i="1" dirty="0" err="1">
                <a:solidFill>
                  <a:srgbClr val="FF0000"/>
                </a:solidFill>
              </a:rPr>
              <a:t>usr</a:t>
            </a:r>
            <a:r>
              <a:rPr lang="en-US" i="1" dirty="0">
                <a:solidFill>
                  <a:srgbClr val="FF0000"/>
                </a:solidFill>
              </a:rPr>
              <a:t>/local/ANSYS-15/v150/fluent/bin/</a:t>
            </a:r>
          </a:p>
          <a:p>
            <a:r>
              <a:rPr lang="en-US" dirty="0"/>
              <a:t>Save…</a:t>
            </a:r>
          </a:p>
          <a:p>
            <a:pPr marL="0" indent="0">
              <a:buNone/>
            </a:pPr>
            <a:r>
              <a:rPr lang="en-US" dirty="0" smtClean="0"/>
              <a:t>     Type</a:t>
            </a:r>
            <a:r>
              <a:rPr lang="en-US" dirty="0"/>
              <a:t>: $ </a:t>
            </a:r>
            <a:r>
              <a:rPr lang="en-US" i="1" dirty="0">
                <a:solidFill>
                  <a:srgbClr val="FF0000"/>
                </a:solidFill>
              </a:rPr>
              <a:t>fluent</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2880" y="4426000"/>
            <a:ext cx="3753590" cy="207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5153020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490053"/>
            <a:ext cx="8610600" cy="1293028"/>
          </a:xfrm>
        </p:spPr>
        <p:txBody>
          <a:bodyPr/>
          <a:lstStyle/>
          <a:p>
            <a:pPr algn="ctr"/>
            <a:r>
              <a:rPr lang="en-US" dirty="0" smtClean="0"/>
              <a:t>HELP &amp; Request</a:t>
            </a:r>
            <a:endParaRPr lang="en-US" dirty="0"/>
          </a:p>
        </p:txBody>
      </p:sp>
      <p:sp>
        <p:nvSpPr>
          <p:cNvPr id="3" name="Content Placeholder 2"/>
          <p:cNvSpPr>
            <a:spLocks noGrp="1"/>
          </p:cNvSpPr>
          <p:nvPr>
            <p:ph idx="1"/>
          </p:nvPr>
        </p:nvSpPr>
        <p:spPr>
          <a:xfrm>
            <a:off x="685800" y="2078182"/>
            <a:ext cx="10820400" cy="4024125"/>
          </a:xfrm>
        </p:spPr>
        <p:txBody>
          <a:bodyPr/>
          <a:lstStyle/>
          <a:p>
            <a:r>
              <a:rPr lang="en-US" dirty="0"/>
              <a:t>For help with your ECC-UNIX account profiles and or any issues related to our engineering Linux servers, please make requests to </a:t>
            </a:r>
            <a:r>
              <a:rPr lang="en-US" dirty="0">
                <a:hlinkClick r:id="rId2"/>
              </a:rPr>
              <a:t>mshenoy@uh.edu</a:t>
            </a:r>
            <a:endParaRPr lang="en-US" dirty="0"/>
          </a:p>
          <a:p>
            <a:endParaRPr lang="en-US" dirty="0" smtClean="0"/>
          </a:p>
          <a:p>
            <a:endParaRPr lang="en-US" dirty="0"/>
          </a:p>
          <a:p>
            <a:r>
              <a:rPr lang="en-US" dirty="0"/>
              <a:t>If a change is needed on a faculty research server or computer. Please send an email to your faculty advisor/professor for approval. Always ask the faculty advisor to make technical request instead of going directly to the IT administration.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
        <p:nvSpPr>
          <p:cNvPr id="5" name="Left Arrow 4"/>
          <p:cNvSpPr/>
          <p:nvPr/>
        </p:nvSpPr>
        <p:spPr>
          <a:xfrm rot="5400000">
            <a:off x="8861367" y="2958948"/>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14367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373675"/>
            <a:ext cx="8610600" cy="1293028"/>
          </a:xfrm>
        </p:spPr>
        <p:txBody>
          <a:bodyPr/>
          <a:lstStyle/>
          <a:p>
            <a:pPr algn="ctr"/>
            <a:r>
              <a:rPr lang="en-US" dirty="0"/>
              <a:t>HOW TO LOGIN</a:t>
            </a:r>
          </a:p>
        </p:txBody>
      </p:sp>
      <p:sp>
        <p:nvSpPr>
          <p:cNvPr id="3" name="Content Placeholder 2"/>
          <p:cNvSpPr>
            <a:spLocks noGrp="1"/>
          </p:cNvSpPr>
          <p:nvPr>
            <p:ph idx="1"/>
          </p:nvPr>
        </p:nvSpPr>
        <p:spPr>
          <a:xfrm>
            <a:off x="685800" y="1778923"/>
            <a:ext cx="10820400" cy="4024125"/>
          </a:xfrm>
        </p:spPr>
        <p:txBody>
          <a:bodyPr/>
          <a:lstStyle/>
          <a:p>
            <a:r>
              <a:rPr lang="en-US" sz="1800" dirty="0" smtClean="0">
                <a:latin typeface="+mj-lt"/>
              </a:rPr>
              <a:t>Open </a:t>
            </a:r>
            <a:r>
              <a:rPr lang="en-US" sz="1800" dirty="0">
                <a:latin typeface="+mj-lt"/>
              </a:rPr>
              <a:t>Remote Desktop Connection </a:t>
            </a:r>
            <a:r>
              <a:rPr lang="en-US" sz="1800" dirty="0" smtClean="0">
                <a:latin typeface="+mj-lt"/>
              </a:rPr>
              <a:t>(RDP) from </a:t>
            </a:r>
            <a:r>
              <a:rPr lang="en-US" sz="1800" dirty="0">
                <a:latin typeface="+mj-lt"/>
              </a:rPr>
              <a:t>the Windows Start menu and enter the </a:t>
            </a:r>
            <a:r>
              <a:rPr lang="en-US" sz="1800" dirty="0" smtClean="0">
                <a:latin typeface="+mj-lt"/>
              </a:rPr>
              <a:t>hostname:</a:t>
            </a:r>
          </a:p>
          <a:p>
            <a:pPr marL="0" indent="0" algn="ctr">
              <a:buNone/>
            </a:pPr>
            <a:r>
              <a:rPr lang="en-US" sz="1800" dirty="0" smtClean="0">
                <a:latin typeface="+mj-lt"/>
              </a:rPr>
              <a:t> tuxedo.egr.e.uh.edu</a:t>
            </a:r>
          </a:p>
          <a:p>
            <a:pPr marL="0" indent="0">
              <a:buNone/>
            </a:pPr>
            <a:endParaRPr lang="en-US" sz="1200" dirty="0" smtClean="0">
              <a:latin typeface="+mj-lt"/>
            </a:endParaRPr>
          </a:p>
          <a:p>
            <a:pPr marL="0" indent="0">
              <a:buNone/>
            </a:pPr>
            <a:endParaRPr lang="en-US" sz="1200" dirty="0">
              <a:latin typeface="+mj-lt"/>
            </a:endParaRPr>
          </a:p>
          <a:p>
            <a:endParaRPr lang="en-US" dirty="0"/>
          </a:p>
        </p:txBody>
      </p:sp>
      <p:pic>
        <p:nvPicPr>
          <p:cNvPr id="5" name="Picture 4"/>
          <p:cNvPicPr>
            <a:picLocks noChangeAspect="1"/>
          </p:cNvPicPr>
          <p:nvPr/>
        </p:nvPicPr>
        <p:blipFill>
          <a:blip r:embed="rId2"/>
          <a:stretch>
            <a:fillRect/>
          </a:stretch>
        </p:blipFill>
        <p:spPr>
          <a:xfrm>
            <a:off x="4028420" y="3228708"/>
            <a:ext cx="4135160" cy="257434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cxnSp>
        <p:nvCxnSpPr>
          <p:cNvPr id="31" name="Elbow Connector 30"/>
          <p:cNvCxnSpPr/>
          <p:nvPr/>
        </p:nvCxnSpPr>
        <p:spPr>
          <a:xfrm rot="16200000" flipH="1">
            <a:off x="4637469" y="2843988"/>
            <a:ext cx="1938930" cy="14048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324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28926"/>
            <a:ext cx="8610600" cy="1293028"/>
          </a:xfrm>
        </p:spPr>
        <p:txBody>
          <a:bodyPr/>
          <a:lstStyle/>
          <a:p>
            <a:pPr algn="ctr"/>
            <a:r>
              <a:rPr lang="en-US" dirty="0" smtClean="0"/>
              <a:t>How to login</a:t>
            </a:r>
            <a:endParaRPr lang="en-US" dirty="0"/>
          </a:p>
        </p:txBody>
      </p:sp>
      <p:sp>
        <p:nvSpPr>
          <p:cNvPr id="3" name="Content Placeholder 2"/>
          <p:cNvSpPr>
            <a:spLocks noGrp="1"/>
          </p:cNvSpPr>
          <p:nvPr>
            <p:ph idx="1"/>
          </p:nvPr>
        </p:nvSpPr>
        <p:spPr/>
        <p:txBody>
          <a:bodyPr/>
          <a:lstStyle/>
          <a:p>
            <a:pPr algn="ctr"/>
            <a:r>
              <a:rPr lang="en-US" sz="1800" dirty="0" smtClean="0"/>
              <a:t>Use </a:t>
            </a:r>
            <a:r>
              <a:rPr lang="en-US" sz="1800" dirty="0" err="1"/>
              <a:t>Ecc</a:t>
            </a:r>
            <a:r>
              <a:rPr lang="en-US" sz="1800" dirty="0"/>
              <a:t> Unix/</a:t>
            </a:r>
            <a:r>
              <a:rPr lang="en-US" sz="1800" dirty="0" err="1"/>
              <a:t>Cougarnet</a:t>
            </a:r>
            <a:r>
              <a:rPr lang="en-US" sz="1800" dirty="0"/>
              <a:t> Account for </a:t>
            </a:r>
            <a:r>
              <a:rPr lang="en-US" sz="1800" dirty="0" smtClean="0"/>
              <a:t>RDP login</a:t>
            </a:r>
            <a:endParaRPr lang="en-US" sz="1800" dirty="0"/>
          </a:p>
          <a:p>
            <a:pPr marL="0" indent="0">
              <a:buNone/>
            </a:pPr>
            <a:endParaRPr lang="en-US" dirty="0"/>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5" y="2708581"/>
            <a:ext cx="5048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
        <p:nvSpPr>
          <p:cNvPr id="6" name="Left Arrow 5"/>
          <p:cNvSpPr/>
          <p:nvPr/>
        </p:nvSpPr>
        <p:spPr>
          <a:xfrm>
            <a:off x="7872153" y="3752337"/>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7872153" y="4051121"/>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5305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31122"/>
            <a:ext cx="8610600" cy="1293028"/>
          </a:xfrm>
        </p:spPr>
        <p:txBody>
          <a:bodyPr/>
          <a:lstStyle/>
          <a:p>
            <a:pPr algn="ctr"/>
            <a:r>
              <a:rPr lang="en-US" dirty="0" smtClean="0"/>
              <a:t>How to login</a:t>
            </a:r>
            <a:endParaRPr lang="en-US" dirty="0"/>
          </a:p>
        </p:txBody>
      </p:sp>
      <p:sp>
        <p:nvSpPr>
          <p:cNvPr id="3" name="Content Placeholder 2"/>
          <p:cNvSpPr>
            <a:spLocks noGrp="1"/>
          </p:cNvSpPr>
          <p:nvPr>
            <p:ph idx="1"/>
          </p:nvPr>
        </p:nvSpPr>
        <p:spPr/>
        <p:txBody>
          <a:bodyPr/>
          <a:lstStyle/>
          <a:p>
            <a:r>
              <a:rPr lang="en-US" dirty="0" smtClean="0"/>
              <a:t>Second method for TERMINAL (no </a:t>
            </a:r>
            <a:r>
              <a:rPr lang="en-US" dirty="0" err="1" smtClean="0"/>
              <a:t>gui</a:t>
            </a:r>
            <a:r>
              <a:rPr lang="en-US" dirty="0" smtClean="0"/>
              <a:t>) use only.</a:t>
            </a:r>
          </a:p>
          <a:p>
            <a:r>
              <a:rPr lang="en-US" dirty="0" smtClean="0"/>
              <a:t>Download and install putt</a:t>
            </a:r>
          </a:p>
          <a:p>
            <a:pPr marL="342900" indent="-342900"/>
            <a:r>
              <a:rPr lang="en-US" sz="900" dirty="0" smtClean="0"/>
              <a:t>Open </a:t>
            </a:r>
            <a:r>
              <a:rPr lang="en-US" sz="900" dirty="0"/>
              <a:t>PUTTY app from Windows</a:t>
            </a:r>
          </a:p>
          <a:p>
            <a:pPr marL="342900" indent="-342900"/>
            <a:r>
              <a:rPr lang="en-US" sz="900" dirty="0"/>
              <a:t>Type the hostname or IP of destination</a:t>
            </a:r>
          </a:p>
          <a:p>
            <a:pPr marL="342900" indent="-342900"/>
            <a:r>
              <a:rPr lang="en-US" sz="900" dirty="0"/>
              <a:t>Port is always 22 </a:t>
            </a:r>
          </a:p>
          <a:p>
            <a:pPr marL="342900" indent="-342900"/>
            <a:r>
              <a:rPr lang="en-US" sz="900" dirty="0"/>
              <a:t>Enter ECC-UNIX user ID, and password</a:t>
            </a:r>
          </a:p>
          <a:p>
            <a:pPr marL="342900" indent="-342900"/>
            <a:r>
              <a:rPr lang="en-US" sz="900" dirty="0"/>
              <a:t>If successful, user command prompt will be </a:t>
            </a:r>
            <a:r>
              <a:rPr lang="en-US" sz="900" dirty="0" smtClean="0"/>
              <a:t>shown “Click yes when prompt with security banner”</a:t>
            </a:r>
          </a:p>
          <a:p>
            <a:pPr marL="342900" indent="-342900"/>
            <a:endParaRPr lang="en-US" sz="900" dirty="0"/>
          </a:p>
        </p:txBody>
      </p:sp>
      <p:pic>
        <p:nvPicPr>
          <p:cNvPr id="4" name="Picture 3"/>
          <p:cNvPicPr>
            <a:picLocks noChangeAspect="1"/>
          </p:cNvPicPr>
          <p:nvPr/>
        </p:nvPicPr>
        <p:blipFill>
          <a:blip r:embed="rId2"/>
          <a:stretch>
            <a:fillRect/>
          </a:stretch>
        </p:blipFill>
        <p:spPr>
          <a:xfrm>
            <a:off x="7810966" y="2194560"/>
            <a:ext cx="3413622" cy="3352800"/>
          </a:xfrm>
          <a:prstGeom prst="rect">
            <a:avLst/>
          </a:prstGeom>
        </p:spPr>
      </p:pic>
      <p:cxnSp>
        <p:nvCxnSpPr>
          <p:cNvPr id="6" name="Elbow Connector 5"/>
          <p:cNvCxnSpPr/>
          <p:nvPr/>
        </p:nvCxnSpPr>
        <p:spPr>
          <a:xfrm flipV="1">
            <a:off x="3341716" y="3117273"/>
            <a:ext cx="5669280" cy="290945"/>
          </a:xfrm>
          <a:prstGeom prst="bentConnector3">
            <a:avLst/>
          </a:prstGeom>
          <a:ln>
            <a:tailEnd type="triangle"/>
          </a:ln>
        </p:spPr>
        <p:style>
          <a:lnRef idx="1">
            <a:schemeClr val="accent6"/>
          </a:lnRef>
          <a:fillRef idx="0">
            <a:schemeClr val="accent6"/>
          </a:fillRef>
          <a:effectRef idx="0">
            <a:schemeClr val="accent6"/>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717" y="4420986"/>
            <a:ext cx="20097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Elbow Connector 9"/>
          <p:cNvCxnSpPr/>
          <p:nvPr/>
        </p:nvCxnSpPr>
        <p:spPr>
          <a:xfrm flipV="1">
            <a:off x="2136371" y="3117273"/>
            <a:ext cx="8636924" cy="515391"/>
          </a:xfrm>
          <a:prstGeom prst="bentConnector3">
            <a:avLst>
              <a:gd name="adj1" fmla="val 102839"/>
            </a:avLst>
          </a:prstGeom>
          <a:ln>
            <a:tailEnd type="triangle"/>
          </a:ln>
        </p:spPr>
        <p:style>
          <a:lnRef idx="1">
            <a:schemeClr val="accent5"/>
          </a:lnRef>
          <a:fillRef idx="0">
            <a:schemeClr val="accent5"/>
          </a:fillRef>
          <a:effectRef idx="0">
            <a:schemeClr val="accent5"/>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2114361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64620"/>
            <a:ext cx="8610600" cy="1293028"/>
          </a:xfrm>
        </p:spPr>
        <p:txBody>
          <a:bodyPr/>
          <a:lstStyle/>
          <a:p>
            <a:pPr algn="ctr"/>
            <a:r>
              <a:rPr lang="en-US" dirty="0"/>
              <a:t>NAGIVATE THE GUI</a:t>
            </a:r>
          </a:p>
        </p:txBody>
      </p:sp>
      <p:sp>
        <p:nvSpPr>
          <p:cNvPr id="3" name="Content Placeholder 2"/>
          <p:cNvSpPr>
            <a:spLocks noGrp="1"/>
          </p:cNvSpPr>
          <p:nvPr>
            <p:ph idx="1"/>
          </p:nvPr>
        </p:nvSpPr>
        <p:spPr>
          <a:xfrm>
            <a:off x="1978430" y="2061556"/>
            <a:ext cx="9527770" cy="4157129"/>
          </a:xfrm>
        </p:spPr>
        <p:txBody>
          <a:bodyPr/>
          <a:lstStyle/>
          <a:p>
            <a:pPr marL="171450" indent="-171450"/>
            <a:r>
              <a:rPr lang="en-US" sz="1600" dirty="0"/>
              <a:t>Applications</a:t>
            </a:r>
          </a:p>
          <a:p>
            <a:pPr marL="628650" lvl="1" indent="-171450">
              <a:buClrTx/>
            </a:pPr>
            <a:r>
              <a:rPr lang="en-US" sz="1600" dirty="0"/>
              <a:t>Accessories</a:t>
            </a:r>
          </a:p>
          <a:p>
            <a:pPr marL="628650" lvl="1" indent="-171450">
              <a:buClrTx/>
            </a:pPr>
            <a:r>
              <a:rPr lang="en-US" sz="1600" dirty="0"/>
              <a:t>word processing</a:t>
            </a:r>
          </a:p>
          <a:p>
            <a:pPr marL="628650" lvl="1" indent="-171450">
              <a:buClrTx/>
            </a:pPr>
            <a:r>
              <a:rPr lang="en-US" sz="1600" dirty="0"/>
              <a:t>System tools</a:t>
            </a:r>
          </a:p>
          <a:p>
            <a:pPr marL="628650" lvl="1" indent="-171450">
              <a:buClrTx/>
            </a:pPr>
            <a:r>
              <a:rPr lang="en-US" sz="1600" dirty="0"/>
              <a:t>Command line (terminal)</a:t>
            </a:r>
          </a:p>
          <a:p>
            <a:pPr marL="171450" indent="-171450"/>
            <a:r>
              <a:rPr lang="en-US" sz="1600" dirty="0"/>
              <a:t> Places</a:t>
            </a:r>
          </a:p>
          <a:p>
            <a:pPr marL="628650" lvl="1" indent="-171450">
              <a:buClrTx/>
            </a:pPr>
            <a:r>
              <a:rPr lang="en-US" sz="1600" dirty="0"/>
              <a:t>Home folder</a:t>
            </a:r>
          </a:p>
          <a:p>
            <a:pPr marL="628650" lvl="1" indent="-171450">
              <a:buClrTx/>
            </a:pPr>
            <a:r>
              <a:rPr lang="en-US" sz="1600" dirty="0"/>
              <a:t>Subdirectories</a:t>
            </a:r>
          </a:p>
          <a:p>
            <a:pPr marL="628650" lvl="1" indent="-171450">
              <a:buClrTx/>
            </a:pPr>
            <a:r>
              <a:rPr lang="en-US" sz="1600" dirty="0"/>
              <a:t>Search for files</a:t>
            </a:r>
          </a:p>
          <a:p>
            <a:pPr marL="171450" indent="-171450"/>
            <a:r>
              <a:rPr lang="en-US" sz="1600" dirty="0"/>
              <a:t> System</a:t>
            </a:r>
          </a:p>
          <a:p>
            <a:pPr marL="628650" lvl="1" indent="-171450">
              <a:buClrTx/>
            </a:pPr>
            <a:r>
              <a:rPr lang="en-US" sz="1600" dirty="0"/>
              <a:t> Preferences</a:t>
            </a:r>
          </a:p>
          <a:p>
            <a:pPr marL="628650" lvl="1" indent="-171450">
              <a:buClrTx/>
            </a:pPr>
            <a:r>
              <a:rPr lang="en-US" sz="1600" dirty="0"/>
              <a:t> Administration Utilities</a:t>
            </a:r>
          </a:p>
          <a:p>
            <a:pPr marL="628650" lvl="1" indent="-171450">
              <a:buClrTx/>
            </a:pPr>
            <a:r>
              <a:rPr lang="en-US" sz="1600" dirty="0"/>
              <a:t> System Documentation </a:t>
            </a:r>
          </a:p>
          <a:p>
            <a:pPr marL="0" indent="0">
              <a:buNone/>
            </a:pPr>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229" y="2402379"/>
            <a:ext cx="3762071" cy="313389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cxnSp>
        <p:nvCxnSpPr>
          <p:cNvPr id="35" name="Elbow Connector 34"/>
          <p:cNvCxnSpPr/>
          <p:nvPr/>
        </p:nvCxnSpPr>
        <p:spPr>
          <a:xfrm flipV="1">
            <a:off x="3532909" y="1895302"/>
            <a:ext cx="3571356" cy="29925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flipV="1">
            <a:off x="3084022" y="2061556"/>
            <a:ext cx="4721629" cy="1645920"/>
          </a:xfrm>
          <a:prstGeom prst="bentConnector3">
            <a:avLst/>
          </a:prstGeom>
        </p:spPr>
        <p:style>
          <a:lnRef idx="1">
            <a:schemeClr val="accent5"/>
          </a:lnRef>
          <a:fillRef idx="0">
            <a:schemeClr val="accent5"/>
          </a:fillRef>
          <a:effectRef idx="0">
            <a:schemeClr val="accent5"/>
          </a:effectRef>
          <a:fontRef idx="minor">
            <a:schemeClr val="tx1"/>
          </a:fontRef>
        </p:style>
      </p:cxnSp>
      <p:cxnSp>
        <p:nvCxnSpPr>
          <p:cNvPr id="42" name="Elbow Connector 41"/>
          <p:cNvCxnSpPr/>
          <p:nvPr/>
        </p:nvCxnSpPr>
        <p:spPr>
          <a:xfrm flipV="1">
            <a:off x="3084022" y="2194560"/>
            <a:ext cx="5195454" cy="2693324"/>
          </a:xfrm>
          <a:prstGeom prst="bentConnector3">
            <a:avLst/>
          </a:prstGeom>
        </p:spPr>
        <p:style>
          <a:lnRef idx="1">
            <a:schemeClr val="accent3"/>
          </a:lnRef>
          <a:fillRef idx="0">
            <a:schemeClr val="accent3"/>
          </a:fillRef>
          <a:effectRef idx="0">
            <a:schemeClr val="accent3"/>
          </a:effectRef>
          <a:fontRef idx="minor">
            <a:schemeClr val="tx1"/>
          </a:fontRef>
        </p:style>
      </p:cxnSp>
      <p:cxnSp>
        <p:nvCxnSpPr>
          <p:cNvPr id="46" name="Straight Arrow Connector 45"/>
          <p:cNvCxnSpPr/>
          <p:nvPr/>
        </p:nvCxnSpPr>
        <p:spPr>
          <a:xfrm>
            <a:off x="7096188" y="1895301"/>
            <a:ext cx="8077" cy="507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805651" y="2061556"/>
            <a:ext cx="0" cy="340823"/>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55" name="Straight Arrow Connector 54"/>
          <p:cNvCxnSpPr/>
          <p:nvPr/>
        </p:nvCxnSpPr>
        <p:spPr>
          <a:xfrm>
            <a:off x="8279476" y="2194561"/>
            <a:ext cx="0" cy="20781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41295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764373"/>
            <a:ext cx="8610600" cy="1293028"/>
          </a:xfrm>
        </p:spPr>
        <p:txBody>
          <a:bodyPr/>
          <a:lstStyle/>
          <a:p>
            <a:pPr algn="ctr"/>
            <a:r>
              <a:rPr lang="en-US" dirty="0"/>
              <a:t>Shell command syntax</a:t>
            </a:r>
          </a:p>
        </p:txBody>
      </p:sp>
      <p:sp>
        <p:nvSpPr>
          <p:cNvPr id="3" name="Content Placeholder 2"/>
          <p:cNvSpPr>
            <a:spLocks noGrp="1"/>
          </p:cNvSpPr>
          <p:nvPr>
            <p:ph idx="1"/>
          </p:nvPr>
        </p:nvSpPr>
        <p:spPr>
          <a:xfrm>
            <a:off x="685800" y="2194560"/>
            <a:ext cx="10820400" cy="4422371"/>
          </a:xfrm>
        </p:spPr>
        <p:txBody>
          <a:bodyPr/>
          <a:lstStyle/>
          <a:p>
            <a:r>
              <a:rPr lang="en-US" sz="1800" dirty="0"/>
              <a:t>Command syntax and </a:t>
            </a:r>
            <a:r>
              <a:rPr lang="en-US" sz="1800" dirty="0" smtClean="0"/>
              <a:t>arguments </a:t>
            </a:r>
            <a:r>
              <a:rPr lang="en-US" sz="1800" dirty="0"/>
              <a:t>are DIFFERENT for each and every shell command</a:t>
            </a:r>
          </a:p>
          <a:p>
            <a:pPr marL="0" indent="0">
              <a:buNone/>
            </a:pPr>
            <a:r>
              <a:rPr lang="en-US" sz="1800" i="1" dirty="0" smtClean="0"/>
              <a:t>[</a:t>
            </a:r>
            <a:r>
              <a:rPr lang="en-US" sz="1800" i="1" dirty="0" err="1" smtClean="0"/>
              <a:t>eccspprt@tuxedo</a:t>
            </a:r>
            <a:r>
              <a:rPr lang="en-US" sz="1800" i="1" dirty="0" smtClean="0"/>
              <a:t>] ~$ </a:t>
            </a:r>
            <a:r>
              <a:rPr lang="en-US" sz="1800" i="1" dirty="0"/>
              <a:t>command </a:t>
            </a:r>
            <a:r>
              <a:rPr lang="en-US" sz="1800" i="1" dirty="0" smtClean="0"/>
              <a:t> OPTIONS  file  file2</a:t>
            </a:r>
            <a:endParaRPr lang="en-US" sz="1800" i="1" dirty="0"/>
          </a:p>
          <a:p>
            <a:pPr marL="0" indent="0">
              <a:buNone/>
            </a:pPr>
            <a:endParaRPr lang="en-US" sz="1800" i="1" dirty="0" smtClean="0"/>
          </a:p>
          <a:p>
            <a:pPr marL="0" indent="0">
              <a:buNone/>
            </a:pPr>
            <a:r>
              <a:rPr lang="en-US" sz="1800" i="1" dirty="0" smtClean="0"/>
              <a:t>Example</a:t>
            </a:r>
            <a:r>
              <a:rPr lang="en-US" sz="1800" i="1" dirty="0"/>
              <a:t>:</a:t>
            </a:r>
          </a:p>
          <a:p>
            <a:pPr marL="0" indent="0">
              <a:buNone/>
            </a:pPr>
            <a:r>
              <a:rPr lang="en-US" sz="1800" i="1" dirty="0" smtClean="0"/>
              <a:t>[</a:t>
            </a:r>
            <a:r>
              <a:rPr lang="en-US" sz="1800" i="1" dirty="0" err="1" smtClean="0"/>
              <a:t>eccspprt@tuxedo</a:t>
            </a:r>
            <a:r>
              <a:rPr lang="en-US" sz="1800" i="1" dirty="0" smtClean="0"/>
              <a:t>] </a:t>
            </a:r>
            <a:r>
              <a:rPr lang="en-US" sz="1800" i="1" dirty="0"/>
              <a:t>~]$ ls -</a:t>
            </a:r>
            <a:r>
              <a:rPr lang="en-US" sz="1800" i="1" dirty="0" smtClean="0"/>
              <a:t>la </a:t>
            </a:r>
            <a:r>
              <a:rPr lang="en-US" sz="1800" i="1" dirty="0" err="1" smtClean="0"/>
              <a:t>file_name</a:t>
            </a:r>
            <a:endParaRPr lang="en-US" sz="1800" i="1" dirty="0"/>
          </a:p>
          <a:p>
            <a:pPr marL="0" indent="0">
              <a:buNone/>
            </a:pPr>
            <a:r>
              <a:rPr lang="en-US" sz="1800" i="1" dirty="0"/>
              <a:t>- Will display all files in the current working directory with a “long listing format”</a:t>
            </a:r>
          </a:p>
          <a:p>
            <a:pPr marL="0" indent="0">
              <a:buNone/>
            </a:pPr>
            <a:endParaRPr lang="en-US" dirty="0" smtClean="0"/>
          </a:p>
          <a:p>
            <a:pPr marL="0" indent="0">
              <a:buNone/>
            </a:pPr>
            <a:endParaRPr lang="en-US" dirty="0"/>
          </a:p>
          <a:p>
            <a:pPr marL="0" indent="0">
              <a:buNone/>
            </a:pPr>
            <a:endParaRPr lang="en-US" dirty="0" smtClean="0"/>
          </a:p>
          <a:p>
            <a:pPr marL="0" indent="0">
              <a:buNone/>
            </a:pPr>
            <a:r>
              <a:rPr lang="en-US" sz="1600" dirty="0"/>
              <a:t> </a:t>
            </a:r>
            <a:r>
              <a:rPr lang="en-US" sz="1600" dirty="0" smtClean="0"/>
              <a:t>                              perm                     user              group                 modified               </a:t>
            </a:r>
            <a:r>
              <a:rPr lang="en-US" sz="1600" dirty="0" err="1" smtClean="0"/>
              <a:t>file_name</a:t>
            </a:r>
            <a:r>
              <a:rPr lang="en-US" sz="1600" dirty="0" smtClean="0"/>
              <a:t>  </a:t>
            </a:r>
          </a:p>
          <a:p>
            <a:pPr marL="0" indent="0">
              <a:buNone/>
            </a:pPr>
            <a:r>
              <a:rPr lang="en-US" sz="1600" dirty="0" smtClean="0"/>
              <a:t>                           </a:t>
            </a:r>
            <a:endParaRPr lang="en-US" sz="1600" dirty="0"/>
          </a:p>
        </p:txBody>
      </p:sp>
      <p:pic>
        <p:nvPicPr>
          <p:cNvPr id="4" name="Picture 3"/>
          <p:cNvPicPr>
            <a:picLocks noChangeAspect="1"/>
          </p:cNvPicPr>
          <p:nvPr/>
        </p:nvPicPr>
        <p:blipFill>
          <a:blip r:embed="rId2"/>
          <a:stretch>
            <a:fillRect/>
          </a:stretch>
        </p:blipFill>
        <p:spPr>
          <a:xfrm>
            <a:off x="2104727" y="4785965"/>
            <a:ext cx="7982546" cy="500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
        <p:nvSpPr>
          <p:cNvPr id="6" name="Left Arrow 5"/>
          <p:cNvSpPr/>
          <p:nvPr/>
        </p:nvSpPr>
        <p:spPr>
          <a:xfrm rot="5400000">
            <a:off x="2518756" y="5402889"/>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5400000">
            <a:off x="4209011" y="5399115"/>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5400000">
            <a:off x="5421236" y="5399115"/>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5400000">
            <a:off x="7132934" y="5399115"/>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5400000">
            <a:off x="8844632" y="5399115"/>
            <a:ext cx="415636" cy="1911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4028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523304"/>
            <a:ext cx="8610600" cy="1293028"/>
          </a:xfrm>
        </p:spPr>
        <p:txBody>
          <a:bodyPr/>
          <a:lstStyle/>
          <a:p>
            <a:pPr algn="ctr"/>
            <a:r>
              <a:rPr lang="en-US" dirty="0" smtClean="0"/>
              <a:t>Basic SHELL </a:t>
            </a:r>
            <a:r>
              <a:rPr lang="en-US" dirty="0"/>
              <a:t>COMMANDS</a:t>
            </a:r>
          </a:p>
        </p:txBody>
      </p:sp>
      <p:sp>
        <p:nvSpPr>
          <p:cNvPr id="3" name="Content Placeholder 2"/>
          <p:cNvSpPr>
            <a:spLocks noGrp="1"/>
          </p:cNvSpPr>
          <p:nvPr>
            <p:ph idx="1"/>
          </p:nvPr>
        </p:nvSpPr>
        <p:spPr>
          <a:xfrm>
            <a:off x="1641764" y="2194560"/>
            <a:ext cx="8025938" cy="3549535"/>
          </a:xfrm>
        </p:spPr>
        <p:txBody>
          <a:bodyPr>
            <a:normAutofit/>
          </a:bodyPr>
          <a:lstStyle/>
          <a:p>
            <a:r>
              <a:rPr lang="en-US" sz="2000" dirty="0"/>
              <a:t>Navigation:</a:t>
            </a:r>
          </a:p>
          <a:p>
            <a:r>
              <a:rPr lang="en-US" sz="1600" i="1" dirty="0"/>
              <a:t>ls – list directory contents</a:t>
            </a:r>
          </a:p>
          <a:p>
            <a:r>
              <a:rPr lang="en-US" sz="1600" i="1" dirty="0" smtClean="0"/>
              <a:t>ls </a:t>
            </a:r>
            <a:r>
              <a:rPr lang="en-US" sz="1600" i="1" dirty="0"/>
              <a:t>–l    - view files and </a:t>
            </a:r>
            <a:r>
              <a:rPr lang="en-US" sz="1600" i="1" dirty="0" smtClean="0"/>
              <a:t>permissions</a:t>
            </a:r>
          </a:p>
          <a:p>
            <a:r>
              <a:rPr lang="en-US" sz="1600" i="1" dirty="0" err="1" smtClean="0"/>
              <a:t>pwd</a:t>
            </a:r>
            <a:r>
              <a:rPr lang="en-US" sz="1600" i="1" dirty="0" smtClean="0"/>
              <a:t> </a:t>
            </a:r>
            <a:r>
              <a:rPr lang="en-US" sz="1600" i="1" dirty="0"/>
              <a:t>– print, current working </a:t>
            </a:r>
            <a:r>
              <a:rPr lang="en-US" sz="1600" i="1" dirty="0" smtClean="0"/>
              <a:t>directory</a:t>
            </a:r>
          </a:p>
          <a:p>
            <a:r>
              <a:rPr lang="en-US" sz="1600" i="1" dirty="0" smtClean="0"/>
              <a:t>cd – Change directory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1236490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114" y="523304"/>
            <a:ext cx="8610600" cy="1293028"/>
          </a:xfrm>
        </p:spPr>
        <p:txBody>
          <a:bodyPr/>
          <a:lstStyle/>
          <a:p>
            <a:pPr algn="ctr"/>
            <a:r>
              <a:rPr lang="en-US" dirty="0" smtClean="0"/>
              <a:t>Basic SHELL </a:t>
            </a:r>
            <a:r>
              <a:rPr lang="en-US" dirty="0"/>
              <a:t>COMMANDS</a:t>
            </a:r>
          </a:p>
        </p:txBody>
      </p:sp>
      <p:sp>
        <p:nvSpPr>
          <p:cNvPr id="3" name="Content Placeholder 2"/>
          <p:cNvSpPr>
            <a:spLocks noGrp="1"/>
          </p:cNvSpPr>
          <p:nvPr>
            <p:ph idx="1"/>
          </p:nvPr>
        </p:nvSpPr>
        <p:spPr>
          <a:xfrm>
            <a:off x="685800" y="2194560"/>
            <a:ext cx="5798127" cy="4024125"/>
          </a:xfrm>
        </p:spPr>
        <p:txBody>
          <a:bodyPr>
            <a:normAutofit fontScale="55000" lnSpcReduction="20000"/>
          </a:bodyPr>
          <a:lstStyle/>
          <a:p>
            <a:pPr lvl="0"/>
            <a:r>
              <a:rPr lang="en-US" sz="3600" dirty="0"/>
              <a:t>Copying, Moving, and Deleting</a:t>
            </a:r>
          </a:p>
          <a:p>
            <a:r>
              <a:rPr lang="en-US" sz="2900" dirty="0" err="1"/>
              <a:t>mkdir</a:t>
            </a:r>
            <a:r>
              <a:rPr lang="en-US" sz="2900" dirty="0"/>
              <a:t> – create a directory</a:t>
            </a:r>
          </a:p>
          <a:p>
            <a:pPr marL="0" indent="0">
              <a:buNone/>
            </a:pPr>
            <a:r>
              <a:rPr lang="en-US" sz="2900" i="1" dirty="0"/>
              <a:t>      </a:t>
            </a:r>
            <a:r>
              <a:rPr lang="en-US" sz="2900" i="1" dirty="0" err="1"/>
              <a:t>mkdir</a:t>
            </a:r>
            <a:r>
              <a:rPr lang="en-US" sz="2900" i="1" dirty="0"/>
              <a:t>  directory  </a:t>
            </a:r>
            <a:r>
              <a:rPr lang="en-US" sz="2900" i="1" dirty="0" smtClean="0"/>
              <a:t>path</a:t>
            </a:r>
          </a:p>
          <a:p>
            <a:r>
              <a:rPr lang="en-US" sz="2900" dirty="0"/>
              <a:t>touch – make basic text files</a:t>
            </a:r>
          </a:p>
          <a:p>
            <a:pPr marL="0" indent="0">
              <a:buNone/>
            </a:pPr>
            <a:r>
              <a:rPr lang="en-US" sz="2900" i="1" dirty="0"/>
              <a:t>      touch &lt;file name&gt; </a:t>
            </a:r>
            <a:endParaRPr lang="en-US" sz="2900" dirty="0" smtClean="0"/>
          </a:p>
          <a:p>
            <a:pPr lvl="0"/>
            <a:r>
              <a:rPr lang="en-US" sz="2900" dirty="0" err="1" smtClean="0"/>
              <a:t>cp</a:t>
            </a:r>
            <a:r>
              <a:rPr lang="en-US" sz="2900" dirty="0" smtClean="0"/>
              <a:t> </a:t>
            </a:r>
            <a:r>
              <a:rPr lang="en-US" sz="2900" dirty="0"/>
              <a:t>– copy files and directories</a:t>
            </a:r>
          </a:p>
          <a:p>
            <a:pPr marL="0" lvl="0" indent="0">
              <a:buNone/>
            </a:pPr>
            <a:r>
              <a:rPr lang="en-US" sz="2900" i="1" dirty="0" smtClean="0"/>
              <a:t>      </a:t>
            </a:r>
            <a:r>
              <a:rPr lang="en-US" sz="2900" i="1" dirty="0" err="1" smtClean="0"/>
              <a:t>cp</a:t>
            </a:r>
            <a:r>
              <a:rPr lang="en-US" sz="2900" i="1" dirty="0" smtClean="0"/>
              <a:t> </a:t>
            </a:r>
            <a:r>
              <a:rPr lang="en-US" sz="2900" i="1" dirty="0"/>
              <a:t>&lt;file source&gt; &lt;file destination&gt;</a:t>
            </a:r>
          </a:p>
          <a:p>
            <a:pPr lvl="0"/>
            <a:r>
              <a:rPr lang="en-US" sz="2900" dirty="0"/>
              <a:t>mv – move or rename file</a:t>
            </a:r>
          </a:p>
          <a:p>
            <a:pPr marL="0" lvl="0" indent="0">
              <a:buNone/>
            </a:pPr>
            <a:r>
              <a:rPr lang="en-US" sz="2900" i="1" dirty="0" smtClean="0"/>
              <a:t>      mv </a:t>
            </a:r>
            <a:r>
              <a:rPr lang="en-US" sz="2900" i="1" dirty="0"/>
              <a:t>&lt;file source&gt; &lt;file destination&gt;</a:t>
            </a:r>
          </a:p>
          <a:p>
            <a:r>
              <a:rPr lang="en-US" sz="2900" dirty="0" err="1" smtClean="0"/>
              <a:t>rm</a:t>
            </a:r>
            <a:r>
              <a:rPr lang="en-US" sz="2900" dirty="0" smtClean="0"/>
              <a:t> </a:t>
            </a:r>
            <a:r>
              <a:rPr lang="en-US" sz="2900" dirty="0"/>
              <a:t>– delete a file (can be destructive)</a:t>
            </a:r>
          </a:p>
          <a:p>
            <a:pPr marL="0" indent="0">
              <a:buNone/>
            </a:pPr>
            <a:r>
              <a:rPr lang="en-US" sz="2900" i="1" dirty="0" smtClean="0"/>
              <a:t>      </a:t>
            </a:r>
            <a:r>
              <a:rPr lang="en-US" sz="2900" i="1" dirty="0" err="1" smtClean="0"/>
              <a:t>rm</a:t>
            </a:r>
            <a:r>
              <a:rPr lang="en-US" sz="2900" i="1" dirty="0" smtClean="0"/>
              <a:t> </a:t>
            </a:r>
            <a:r>
              <a:rPr lang="en-US" sz="2900" i="1" dirty="0"/>
              <a:t>&lt;file path&gt;</a:t>
            </a:r>
          </a:p>
          <a:p>
            <a:r>
              <a:rPr lang="en-US" sz="2900" dirty="0" err="1"/>
              <a:t>rmdir</a:t>
            </a:r>
            <a:r>
              <a:rPr lang="en-US" sz="2900" dirty="0"/>
              <a:t> – delete directory (empty directory)</a:t>
            </a:r>
          </a:p>
          <a:p>
            <a:pPr marL="0" indent="0">
              <a:buNone/>
            </a:pPr>
            <a:r>
              <a:rPr lang="en-US" sz="2900" i="1" dirty="0" smtClean="0"/>
              <a:t>      </a:t>
            </a:r>
            <a:r>
              <a:rPr lang="en-US" sz="2900" i="1" dirty="0" err="1" smtClean="0"/>
              <a:t>rmdir</a:t>
            </a:r>
            <a:r>
              <a:rPr lang="en-US" sz="2900" i="1" dirty="0" smtClean="0"/>
              <a:t>  </a:t>
            </a:r>
            <a:r>
              <a:rPr lang="en-US" sz="2900" i="1" dirty="0"/>
              <a:t>&lt;file path&gt;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078" y="5112326"/>
            <a:ext cx="2046586" cy="1945179"/>
          </a:xfrm>
          <a:prstGeom prst="rect">
            <a:avLst/>
          </a:prstGeom>
        </p:spPr>
      </p:pic>
    </p:spTree>
    <p:extLst>
      <p:ext uri="{BB962C8B-B14F-4D97-AF65-F5344CB8AC3E}">
        <p14:creationId xmlns:p14="http://schemas.microsoft.com/office/powerpoint/2010/main" val="1915678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TM10001104[[fn=Feathered]]</Template>
  <TotalTime>415</TotalTime>
  <Words>1331</Words>
  <Application>Microsoft Office PowerPoint</Application>
  <PresentationFormat>Widescreen</PresentationFormat>
  <Paragraphs>197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Broadway</vt:lpstr>
      <vt:lpstr>Century Gothic</vt:lpstr>
      <vt:lpstr>Vapor Trail</vt:lpstr>
      <vt:lpstr>ECC Linux workshop       (intro course)</vt:lpstr>
      <vt:lpstr>What is linux?</vt:lpstr>
      <vt:lpstr>HOW TO LOGIN</vt:lpstr>
      <vt:lpstr>How to login</vt:lpstr>
      <vt:lpstr>How to login</vt:lpstr>
      <vt:lpstr>NAGIVATE THE GUI</vt:lpstr>
      <vt:lpstr>Shell command syntax</vt:lpstr>
      <vt:lpstr>Basic SHELL COMMANDS</vt:lpstr>
      <vt:lpstr>Basic SHELL COMMANDS</vt:lpstr>
      <vt:lpstr>Basic shell commands</vt:lpstr>
      <vt:lpstr>Basic shell commands</vt:lpstr>
      <vt:lpstr>Basic Shell commands</vt:lpstr>
      <vt:lpstr>Downloading external Files</vt:lpstr>
      <vt:lpstr>Text Editors</vt:lpstr>
      <vt:lpstr>file Transfer </vt:lpstr>
      <vt:lpstr>Class software location</vt:lpstr>
      <vt:lpstr>matlab</vt:lpstr>
      <vt:lpstr>comsol</vt:lpstr>
      <vt:lpstr>cadence</vt:lpstr>
      <vt:lpstr>Silvaco</vt:lpstr>
      <vt:lpstr>Fluent</vt:lpstr>
      <vt:lpstr>HELP &amp; Request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 Linux workshop       (intro course)</dc:title>
  <dc:creator>Nunez Soto, Andres</dc:creator>
  <cp:lastModifiedBy>Nunez Soto, Andres</cp:lastModifiedBy>
  <cp:revision>53</cp:revision>
  <dcterms:created xsi:type="dcterms:W3CDTF">2019-09-13T13:32:39Z</dcterms:created>
  <dcterms:modified xsi:type="dcterms:W3CDTF">2020-01-27T20:16:33Z</dcterms:modified>
</cp:coreProperties>
</file>