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2" y="672991"/>
            <a:ext cx="8791575" cy="2387600"/>
          </a:xfrm>
        </p:spPr>
        <p:txBody>
          <a:bodyPr/>
          <a:lstStyle/>
          <a:p>
            <a:pPr algn="ctr"/>
            <a:r>
              <a:rPr lang="en-US" dirty="0"/>
              <a:t>ECC Linux workshop (intermediate course)</a:t>
            </a:r>
            <a:br>
              <a:rPr lang="en-US" dirty="0"/>
            </a:br>
            <a:endParaRPr lang="en-US" dirty="0"/>
          </a:p>
        </p:txBody>
      </p:sp>
      <p:pic>
        <p:nvPicPr>
          <p:cNvPr id="33794" name="Picture 2" descr="Image result for Linux  image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138783"/>
            <a:ext cx="1357404" cy="9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Image result for powered by linux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876" y="3168857"/>
            <a:ext cx="5550665" cy="195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67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INPUT/OUTPUT REDIRECTION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PIPING)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558" y="2249488"/>
            <a:ext cx="6497984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1600" dirty="0"/>
              <a:t>Programs can output to other programs called “piping”</a:t>
            </a:r>
          </a:p>
          <a:p>
            <a:pPr marL="0" indent="0">
              <a:buNone/>
            </a:pPr>
            <a:r>
              <a:rPr lang="en-US" altLang="en-US" sz="1600" dirty="0"/>
              <a:t>“</a:t>
            </a:r>
            <a:r>
              <a:rPr lang="en-US" altLang="en-US" sz="1600" dirty="0" err="1"/>
              <a:t>program_a</a:t>
            </a:r>
            <a:r>
              <a:rPr lang="en-US" altLang="en-US" sz="1600" dirty="0"/>
              <a:t> | </a:t>
            </a:r>
            <a:r>
              <a:rPr lang="en-US" altLang="en-US" sz="1600" dirty="0" err="1"/>
              <a:t>program_b</a:t>
            </a:r>
            <a:r>
              <a:rPr lang="en-US" altLang="en-US" sz="1600" dirty="0"/>
              <a:t>” </a:t>
            </a:r>
          </a:p>
          <a:p>
            <a:pPr lvl="1">
              <a:buClrTx/>
            </a:pPr>
            <a:r>
              <a:rPr lang="en-US" altLang="en-US" sz="1600" dirty="0"/>
              <a:t> </a:t>
            </a:r>
            <a:r>
              <a:rPr lang="en-US" altLang="en-US" sz="1600" dirty="0" err="1"/>
              <a:t>program_a’s</a:t>
            </a:r>
            <a:r>
              <a:rPr lang="en-US" altLang="en-US" sz="1600" dirty="0"/>
              <a:t> output becomes </a:t>
            </a:r>
            <a:r>
              <a:rPr lang="en-US" altLang="en-US" sz="1600" dirty="0" err="1"/>
              <a:t>program_b’s</a:t>
            </a:r>
            <a:r>
              <a:rPr lang="en-US" altLang="en-US" sz="1600" dirty="0"/>
              <a:t> input</a:t>
            </a:r>
          </a:p>
          <a:p>
            <a:pPr marL="0" indent="0">
              <a:buNone/>
            </a:pPr>
            <a:r>
              <a:rPr lang="en-US" altLang="en-US" sz="1600" dirty="0"/>
              <a:t>“</a:t>
            </a:r>
            <a:r>
              <a:rPr lang="en-US" altLang="en-US" sz="1600" dirty="0" err="1"/>
              <a:t>program_a</a:t>
            </a:r>
            <a:r>
              <a:rPr lang="en-US" altLang="en-US" sz="1600" dirty="0"/>
              <a:t> &gt; file.txt”</a:t>
            </a:r>
          </a:p>
          <a:p>
            <a:pPr lvl="1">
              <a:buClrTx/>
            </a:pPr>
            <a:r>
              <a:rPr lang="en-US" altLang="en-US" sz="1600" dirty="0"/>
              <a:t> </a:t>
            </a:r>
            <a:r>
              <a:rPr lang="en-US" altLang="en-US" sz="1600" dirty="0" err="1"/>
              <a:t>program_a’s</a:t>
            </a:r>
            <a:r>
              <a:rPr lang="en-US" altLang="en-US" sz="1600" dirty="0"/>
              <a:t> output is written to a file called “file.txt”</a:t>
            </a:r>
          </a:p>
          <a:p>
            <a:pPr marL="0" indent="0">
              <a:buNone/>
            </a:pPr>
            <a:r>
              <a:rPr lang="en-US" altLang="en-US" sz="1600" dirty="0" smtClean="0"/>
              <a:t>“</a:t>
            </a:r>
            <a:r>
              <a:rPr lang="en-US" altLang="en-US" sz="1600" dirty="0" err="1"/>
              <a:t>program_a</a:t>
            </a:r>
            <a:r>
              <a:rPr lang="en-US" altLang="en-US" sz="1600" dirty="0"/>
              <a:t> &lt; input.txt”</a:t>
            </a:r>
          </a:p>
          <a:p>
            <a:pPr lvl="1">
              <a:buClrTx/>
            </a:pPr>
            <a:r>
              <a:rPr lang="en-US" altLang="en-US" sz="1600" dirty="0"/>
              <a:t> </a:t>
            </a:r>
            <a:r>
              <a:rPr lang="en-US" altLang="en-US" sz="1600" dirty="0" err="1"/>
              <a:t>program_a</a:t>
            </a:r>
            <a:r>
              <a:rPr lang="en-US" altLang="en-US" sz="1600" dirty="0"/>
              <a:t> gets its input from a file called “input.txt”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322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1600" dirty="0"/>
              <a:t>A process is an executing program identified by a unique PID.</a:t>
            </a:r>
          </a:p>
          <a:p>
            <a:pPr marL="342900" indent="-342900"/>
            <a:r>
              <a:rPr lang="en-US" sz="1600" dirty="0"/>
              <a:t>In Linux, every process has a unique process identifier (ID) associated to it.</a:t>
            </a:r>
          </a:p>
          <a:p>
            <a:pPr marL="342900" indent="-342900"/>
            <a:r>
              <a:rPr lang="en-US" sz="1600" dirty="0"/>
              <a:t>A process ID (PID) is a number which is uniquely assigned as soon as the process is created.</a:t>
            </a:r>
          </a:p>
          <a:p>
            <a:pPr marL="342900" indent="-342900"/>
            <a:r>
              <a:rPr lang="en-US" sz="1600" dirty="0"/>
              <a:t>A process may be in the foreground or in the background. Backgrounding a long process has the effect that the UNIX prompt is returned immediately. 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029" y="5293130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91146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Process state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dirty="0"/>
              <a:t>There are 5 states a process can be in</a:t>
            </a:r>
          </a:p>
          <a:p>
            <a:pPr lvl="1">
              <a:lnSpc>
                <a:spcPct val="80000"/>
              </a:lnSpc>
              <a:buClrTx/>
            </a:pPr>
            <a:r>
              <a:rPr lang="en-US" altLang="en-US" dirty="0" err="1"/>
              <a:t>Task_Running</a:t>
            </a:r>
            <a:endParaRPr lang="en-US" altLang="en-US" dirty="0"/>
          </a:p>
          <a:p>
            <a:pPr lvl="1">
              <a:lnSpc>
                <a:spcPct val="80000"/>
              </a:lnSpc>
              <a:buClrTx/>
            </a:pPr>
            <a:r>
              <a:rPr lang="en-US" altLang="en-US" dirty="0" err="1"/>
              <a:t>Task_Interruptible</a:t>
            </a:r>
            <a:endParaRPr lang="en-US" altLang="en-US" dirty="0"/>
          </a:p>
          <a:p>
            <a:pPr lvl="2">
              <a:lnSpc>
                <a:spcPct val="80000"/>
              </a:lnSpc>
              <a:buClrTx/>
            </a:pPr>
            <a:r>
              <a:rPr lang="en-US" altLang="en-US" sz="2000" dirty="0"/>
              <a:t>Sleeping until some condition is true</a:t>
            </a:r>
          </a:p>
          <a:p>
            <a:pPr lvl="1">
              <a:lnSpc>
                <a:spcPct val="80000"/>
              </a:lnSpc>
              <a:buClrTx/>
            </a:pPr>
            <a:r>
              <a:rPr lang="en-US" altLang="en-US" dirty="0" err="1"/>
              <a:t>Task_uninterruptible</a:t>
            </a:r>
            <a:endParaRPr lang="en-US" altLang="en-US" dirty="0"/>
          </a:p>
          <a:p>
            <a:pPr lvl="2">
              <a:lnSpc>
                <a:spcPct val="80000"/>
              </a:lnSpc>
              <a:buClrTx/>
            </a:pPr>
            <a:r>
              <a:rPr lang="en-US" altLang="en-US" sz="2000" dirty="0"/>
              <a:t>device driver probing for a certain hardware state</a:t>
            </a:r>
          </a:p>
          <a:p>
            <a:pPr lvl="2">
              <a:lnSpc>
                <a:spcPct val="80000"/>
              </a:lnSpc>
              <a:buClrTx/>
            </a:pPr>
            <a:r>
              <a:rPr lang="en-US" altLang="en-US" sz="2000" dirty="0"/>
              <a:t>Signals to this process leaves it unchanged</a:t>
            </a:r>
          </a:p>
          <a:p>
            <a:pPr lvl="1">
              <a:lnSpc>
                <a:spcPct val="80000"/>
              </a:lnSpc>
              <a:buClrTx/>
            </a:pPr>
            <a:r>
              <a:rPr lang="en-US" altLang="en-US" dirty="0" err="1"/>
              <a:t>Task_Stopped</a:t>
            </a:r>
            <a:endParaRPr lang="en-US" altLang="en-US" dirty="0"/>
          </a:p>
          <a:p>
            <a:pPr lvl="1">
              <a:lnSpc>
                <a:spcPct val="80000"/>
              </a:lnSpc>
              <a:buClrTx/>
            </a:pPr>
            <a:r>
              <a:rPr lang="en-US" altLang="en-US" dirty="0" err="1"/>
              <a:t>Task_Zombie</a:t>
            </a:r>
            <a:endParaRPr lang="en-US" altLang="en-US" dirty="0"/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83141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Command: </a:t>
            </a:r>
            <a:r>
              <a:rPr lang="en-US" dirty="0" err="1"/>
              <a:t>kILL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431" y="2097088"/>
            <a:ext cx="6448108" cy="3541714"/>
          </a:xfrm>
        </p:spPr>
        <p:txBody>
          <a:bodyPr/>
          <a:lstStyle/>
          <a:p>
            <a:pPr algn="ctr"/>
            <a:r>
              <a:rPr lang="en-US" altLang="en-US" dirty="0"/>
              <a:t>To terminate a process use “kill”</a:t>
            </a:r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2870354"/>
              </p:ext>
            </p:extLst>
          </p:nvPr>
        </p:nvGraphicFramePr>
        <p:xfrm>
          <a:off x="3545155" y="2917767"/>
          <a:ext cx="5098513" cy="30892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Image" r:id="rId3" imgW="10311111" imgH="6247619" progId="Photoshop.Image.7">
                  <p:embed/>
                </p:oleObj>
              </mc:Choice>
              <mc:Fallback>
                <p:oleObj name="Image" r:id="rId3" imgW="10311111" imgH="6247619" progId="Photoshop.Image.7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5155" y="2917767"/>
                        <a:ext cx="5098513" cy="30892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6138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COMMAND : GREP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To search files in a directory for a specific string use “</a:t>
            </a:r>
            <a:r>
              <a:rPr lang="en-US" altLang="en-US" dirty="0" err="1"/>
              <a:t>grep</a:t>
            </a:r>
            <a:r>
              <a:rPr lang="en-US" altLang="en-US" dirty="0"/>
              <a:t>” </a:t>
            </a:r>
          </a:p>
          <a:p>
            <a:endParaRPr lang="en-US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005381"/>
              </p:ext>
            </p:extLst>
          </p:nvPr>
        </p:nvGraphicFramePr>
        <p:xfrm>
          <a:off x="3401953" y="3103037"/>
          <a:ext cx="5384915" cy="328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Image" r:id="rId3" imgW="10311111" imgH="6298413" progId="Photoshop.Image.7">
                  <p:embed/>
                </p:oleObj>
              </mc:Choice>
              <mc:Fallback>
                <p:oleObj name="Image" r:id="rId3" imgW="10311111" imgH="6298413" progId="Photoshop.Image.7">
                  <p:embed/>
                  <p:pic>
                    <p:nvPicPr>
                      <p:cNvPr id="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1953" y="3103037"/>
                        <a:ext cx="5384915" cy="328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376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Software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6576" indent="0">
              <a:buNone/>
              <a:defRPr/>
            </a:pPr>
            <a:r>
              <a:rPr lang="en-US" dirty="0"/>
              <a:t>Software for Linux can consist of: </a:t>
            </a:r>
          </a:p>
          <a:p>
            <a:pPr marL="790956" lvl="1" indent="-342900" fontAlgn="auto">
              <a:spcAft>
                <a:spcPts val="0"/>
              </a:spcAft>
              <a:buClrTx/>
              <a:defRPr/>
            </a:pPr>
            <a:r>
              <a:rPr lang="en-US" dirty="0"/>
              <a:t>Binary files precompiled to run on certain hardware architectures </a:t>
            </a:r>
          </a:p>
          <a:p>
            <a:pPr marL="790956" lvl="1" indent="-342900" fontAlgn="auto">
              <a:spcAft>
                <a:spcPts val="0"/>
              </a:spcAft>
              <a:buClrTx/>
              <a:defRPr/>
            </a:pPr>
            <a:r>
              <a:rPr lang="en-US" dirty="0"/>
              <a:t>Source code, which must be compiled before use</a:t>
            </a:r>
          </a:p>
          <a:p>
            <a:pPr marL="1092708" lvl="2" indent="-342900" fontAlgn="auto">
              <a:spcAft>
                <a:spcPts val="0"/>
              </a:spcAft>
              <a:buClrTx/>
              <a:defRPr/>
            </a:pPr>
            <a:r>
              <a:rPr lang="en-US" sz="2000" dirty="0"/>
              <a:t>Typically distributed in </a:t>
            </a:r>
            <a:r>
              <a:rPr lang="en-US" sz="2000" dirty="0" err="1"/>
              <a:t>tarball</a:t>
            </a:r>
            <a:r>
              <a:rPr lang="en-US" sz="2000" dirty="0"/>
              <a:t> format</a:t>
            </a:r>
          </a:p>
          <a:p>
            <a:pPr marL="36576" indent="0">
              <a:buNone/>
              <a:defRPr/>
            </a:pPr>
            <a:r>
              <a:rPr lang="en-US" dirty="0"/>
              <a:t>Package manager: system that defines standard package format </a:t>
            </a:r>
          </a:p>
          <a:p>
            <a:pPr marL="790956" lvl="1" indent="-342900" fontAlgn="auto">
              <a:spcAft>
                <a:spcPts val="0"/>
              </a:spcAft>
              <a:buClrTx/>
              <a:defRPr/>
            </a:pPr>
            <a:r>
              <a:rPr lang="en-US" dirty="0"/>
              <a:t>Used to install, query, and remove packages</a:t>
            </a:r>
          </a:p>
          <a:p>
            <a:pPr marL="36576" indent="0">
              <a:buNone/>
              <a:defRPr/>
            </a:pPr>
            <a:r>
              <a:rPr lang="en-US" dirty="0"/>
              <a:t>Red Hat Package Manager (RPM): most common package manager used by Linux systems today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4" name="Picture 2" descr="Image result for software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131229"/>
            <a:ext cx="1756373" cy="1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5015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158846"/>
            <a:ext cx="9905998" cy="1478570"/>
          </a:xfrm>
        </p:spPr>
        <p:txBody>
          <a:bodyPr/>
          <a:lstStyle/>
          <a:p>
            <a:r>
              <a:rPr lang="en-US" dirty="0"/>
              <a:t>Compiling software packages from tar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559914"/>
            <a:ext cx="9905999" cy="3541714"/>
          </a:xfrm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 dirty="0" err="1"/>
              <a:t>Uncompress</a:t>
            </a:r>
            <a:r>
              <a:rPr lang="en-US" dirty="0"/>
              <a:t> the tar file</a:t>
            </a:r>
          </a:p>
          <a:p>
            <a:pPr marL="800100" lvl="1" indent="-342900">
              <a:buClrTx/>
            </a:pPr>
            <a:r>
              <a:rPr lang="en-US" dirty="0"/>
              <a:t>$ tar -</a:t>
            </a:r>
            <a:r>
              <a:rPr lang="en-US" dirty="0" err="1"/>
              <a:t>zxf</a:t>
            </a:r>
            <a:r>
              <a:rPr lang="en-US" dirty="0"/>
              <a:t> file.tar.gz</a:t>
            </a:r>
          </a:p>
          <a:p>
            <a:pPr marL="342900" indent="-342900"/>
            <a:r>
              <a:rPr lang="en-US" dirty="0"/>
              <a:t>Change directory</a:t>
            </a:r>
          </a:p>
          <a:p>
            <a:pPr marL="800100" lvl="1" indent="-342900">
              <a:buClrTx/>
            </a:pPr>
            <a:r>
              <a:rPr lang="en-US" dirty="0"/>
              <a:t>$ ls</a:t>
            </a:r>
          </a:p>
          <a:p>
            <a:pPr marL="800100" lvl="1" indent="-342900">
              <a:buClrTx/>
            </a:pPr>
            <a:r>
              <a:rPr lang="en-US" dirty="0"/>
              <a:t>$ cd path-to-software/</a:t>
            </a:r>
          </a:p>
          <a:p>
            <a:pPr marL="342900" indent="-342900"/>
            <a:r>
              <a:rPr lang="en-US" dirty="0"/>
              <a:t>Build and install software</a:t>
            </a:r>
          </a:p>
          <a:p>
            <a:pPr marL="800100" lvl="1" indent="-342900">
              <a:buClrTx/>
            </a:pPr>
            <a:r>
              <a:rPr lang="en-US" dirty="0"/>
              <a:t>$ ./configure</a:t>
            </a:r>
          </a:p>
          <a:p>
            <a:pPr marL="800100" lvl="1" indent="-342900">
              <a:buClrTx/>
            </a:pPr>
            <a:r>
              <a:rPr lang="en-US" dirty="0"/>
              <a:t>$ make</a:t>
            </a:r>
          </a:p>
          <a:p>
            <a:pPr marL="800100" lvl="1" indent="-342900">
              <a:buClrTx/>
            </a:pPr>
            <a:r>
              <a:rPr lang="en-US" dirty="0"/>
              <a:t>$ make install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software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131229"/>
            <a:ext cx="1756373" cy="1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4153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Compiling software packages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/>
              <a:t>./configure will configure the software to ensure that system has necessary functionality and libraries to successfully compile the package.</a:t>
            </a:r>
          </a:p>
          <a:p>
            <a:pPr marL="342900" indent="-342900"/>
            <a:r>
              <a:rPr lang="en-US" dirty="0"/>
              <a:t>Make will compile all source files into executable binaries.</a:t>
            </a:r>
          </a:p>
          <a:p>
            <a:pPr marL="342900" indent="-342900"/>
            <a:r>
              <a:rPr lang="en-US" dirty="0"/>
              <a:t>Finally, make install will install the binaries and supporting files into appropriate locations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oftware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131229"/>
            <a:ext cx="1756373" cy="1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16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filesystem</a:t>
            </a:r>
            <a:r>
              <a:rPr lang="en-US" dirty="0"/>
              <a:t>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defTabSz="449263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b="1" dirty="0"/>
              <a:t>A link is a pointer to a file.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This pointer associates a file name with a number called an </a:t>
            </a:r>
            <a:r>
              <a:rPr lang="en-GB" altLang="en-US" i="1" dirty="0" err="1"/>
              <a:t>i</a:t>
            </a:r>
            <a:r>
              <a:rPr lang="en-GB" altLang="en-US" i="1" dirty="0"/>
              <a:t>-node</a:t>
            </a:r>
            <a:r>
              <a:rPr lang="en-GB" altLang="en-US" dirty="0"/>
              <a:t> number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An </a:t>
            </a:r>
            <a:r>
              <a:rPr lang="en-GB" altLang="en-US" i="1" dirty="0" err="1"/>
              <a:t>i</a:t>
            </a:r>
            <a:r>
              <a:rPr lang="en-GB" altLang="en-US" i="1" dirty="0"/>
              <a:t>-nod</a:t>
            </a:r>
            <a:r>
              <a:rPr lang="en-GB" altLang="en-US" dirty="0"/>
              <a:t>e is the control structure for a file (on a UNIX/Linux file system)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If two file names have the same </a:t>
            </a:r>
            <a:r>
              <a:rPr lang="en-GB" altLang="en-US" i="1" dirty="0" err="1"/>
              <a:t>i</a:t>
            </a:r>
            <a:r>
              <a:rPr lang="en-GB" altLang="en-US" i="1" dirty="0"/>
              <a:t>-node</a:t>
            </a:r>
            <a:r>
              <a:rPr lang="en-GB" altLang="en-US" dirty="0"/>
              <a:t> number, they are links to the same file 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1367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filesystem</a:t>
            </a:r>
            <a:r>
              <a:rPr lang="en-US" dirty="0"/>
              <a:t> link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17550" indent="-609600" defTabSz="449263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There are two kinds of links:</a:t>
            </a:r>
          </a:p>
          <a:p>
            <a:pPr marL="107950" indent="0" defTabSz="44926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 smtClean="0"/>
              <a:t>1. Hard </a:t>
            </a:r>
            <a:r>
              <a:rPr lang="en-GB" altLang="en-US" sz="1800" dirty="0"/>
              <a:t>Links</a:t>
            </a:r>
          </a:p>
          <a:p>
            <a:pPr marL="107950" indent="0" defTabSz="44926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 smtClean="0"/>
              <a:t>2. Soft </a:t>
            </a:r>
            <a:r>
              <a:rPr lang="en-GB" altLang="en-US" sz="1800" dirty="0"/>
              <a:t>or Symbolic Links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6634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WILL BE COVERED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Input, Output and Pipes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Processes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Compiling Unix Software Packages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Symbolic and Hard Links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Environment Variables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Security &amp; ECC Policies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inux 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138783"/>
            <a:ext cx="1357404" cy="9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70793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Hard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Hard link is a reference to the physical data on a file system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More than one name can be associated with the same physical data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Hard links can only refer to data that exists on the </a:t>
            </a:r>
            <a:r>
              <a:rPr lang="en-GB" altLang="en-US" sz="1800" b="1" i="1" dirty="0"/>
              <a:t>same</a:t>
            </a:r>
            <a:r>
              <a:rPr lang="en-GB" altLang="en-US" sz="1800" dirty="0"/>
              <a:t> file system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You can </a:t>
            </a:r>
            <a:r>
              <a:rPr lang="en-GB" altLang="en-US" sz="1800" b="1" dirty="0"/>
              <a:t>not</a:t>
            </a:r>
            <a:r>
              <a:rPr lang="en-GB" altLang="en-US" sz="1800" dirty="0"/>
              <a:t> create hard link to a directory</a:t>
            </a:r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6827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Display hard links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/>
              <a:t>Create a new file called “</a:t>
            </a:r>
            <a:r>
              <a:rPr lang="en-GB" altLang="en-US" sz="1600" dirty="0" err="1"/>
              <a:t>myfile</a:t>
            </a:r>
            <a:r>
              <a:rPr lang="en-GB" altLang="en-US" sz="1600" dirty="0"/>
              <a:t>” 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/>
              <a:t>Run the command “ls -</a:t>
            </a:r>
            <a:r>
              <a:rPr lang="en-GB" altLang="en-US" sz="1600" dirty="0" err="1"/>
              <a:t>il</a:t>
            </a:r>
            <a:r>
              <a:rPr lang="en-GB" altLang="en-US" sz="1600" dirty="0"/>
              <a:t>” to display the </a:t>
            </a:r>
            <a:r>
              <a:rPr lang="en-GB" altLang="en-US" sz="1600" b="1" i="1" dirty="0" err="1">
                <a:solidFill>
                  <a:srgbClr val="0000FF"/>
                </a:solidFill>
              </a:rPr>
              <a:t>i</a:t>
            </a:r>
            <a:r>
              <a:rPr lang="en-GB" altLang="en-US" sz="1600" b="1" i="1" dirty="0">
                <a:solidFill>
                  <a:srgbClr val="0000FF"/>
                </a:solidFill>
              </a:rPr>
              <a:t>-node number</a:t>
            </a:r>
            <a:r>
              <a:rPr lang="en-GB" altLang="en-US" sz="1600" dirty="0"/>
              <a:t> and </a:t>
            </a:r>
            <a:r>
              <a:rPr lang="en-GB" altLang="en-US" sz="1600" b="1" i="1" dirty="0">
                <a:solidFill>
                  <a:srgbClr val="B80047"/>
                </a:solidFill>
              </a:rPr>
              <a:t>link counter</a:t>
            </a:r>
          </a:p>
          <a:p>
            <a:pPr marL="431800" indent="-323850" defTabSz="449263"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 sz="1400" dirty="0"/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400" dirty="0">
                <a:latin typeface="Courier" pitchFamily="49" charset="0"/>
              </a:rPr>
              <a:t> </a:t>
            </a:r>
            <a:r>
              <a:rPr lang="en-GB" altLang="en-US" sz="1400" b="1" dirty="0" smtClean="0">
                <a:latin typeface="Courier" pitchFamily="49" charset="0"/>
              </a:rPr>
              <a:t>38753</a:t>
            </a:r>
            <a:r>
              <a:rPr lang="en-GB" altLang="en-US" sz="1400" dirty="0" smtClean="0">
                <a:latin typeface="Courier" pitchFamily="49" charset="0"/>
              </a:rPr>
              <a:t> </a:t>
            </a:r>
            <a:r>
              <a:rPr lang="en-GB" altLang="en-US" sz="1400" dirty="0">
                <a:latin typeface="Courier" pitchFamily="49" charset="0"/>
              </a:rPr>
              <a:t>-</a:t>
            </a:r>
            <a:r>
              <a:rPr lang="en-GB" altLang="en-US" sz="1400" dirty="0" err="1">
                <a:latin typeface="Courier" pitchFamily="49" charset="0"/>
              </a:rPr>
              <a:t>rw</a:t>
            </a:r>
            <a:r>
              <a:rPr lang="en-GB" altLang="en-US" sz="1400" dirty="0">
                <a:latin typeface="Courier" pitchFamily="49" charset="0"/>
              </a:rPr>
              <a:t>-</a:t>
            </a:r>
            <a:r>
              <a:rPr lang="en-GB" altLang="en-US" sz="1400" dirty="0" err="1">
                <a:latin typeface="Courier" pitchFamily="49" charset="0"/>
              </a:rPr>
              <a:t>rw</a:t>
            </a:r>
            <a:r>
              <a:rPr lang="en-GB" altLang="en-US" sz="1400" dirty="0">
                <a:latin typeface="Courier" pitchFamily="49" charset="0"/>
              </a:rPr>
              <a:t>-r--  1 </a:t>
            </a:r>
            <a:r>
              <a:rPr lang="en-GB" altLang="en-US" sz="1400" dirty="0" err="1">
                <a:latin typeface="Courier" pitchFamily="49" charset="0"/>
              </a:rPr>
              <a:t>uli</a:t>
            </a:r>
            <a:r>
              <a:rPr lang="en-GB" altLang="en-US" sz="1400" dirty="0">
                <a:latin typeface="Courier" pitchFamily="49" charset="0"/>
              </a:rPr>
              <a:t>  </a:t>
            </a:r>
            <a:r>
              <a:rPr lang="en-GB" altLang="en-US" sz="1400" dirty="0" err="1">
                <a:latin typeface="Courier" pitchFamily="49" charset="0"/>
              </a:rPr>
              <a:t>uli</a:t>
            </a:r>
            <a:r>
              <a:rPr lang="en-GB" altLang="en-US" sz="1400" dirty="0">
                <a:latin typeface="Courier" pitchFamily="49" charset="0"/>
              </a:rPr>
              <a:t>    29 Oct 29 08:47 </a:t>
            </a:r>
            <a:r>
              <a:rPr lang="en-GB" altLang="en-US" sz="1400" dirty="0" err="1">
                <a:latin typeface="Courier" pitchFamily="49" charset="0"/>
              </a:rPr>
              <a:t>myfile</a:t>
            </a:r>
            <a:endParaRPr lang="en-GB" altLang="en-US" sz="14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400" dirty="0">
                <a:latin typeface="Courier" pitchFamily="49" charset="0"/>
              </a:rPr>
              <a:t>   ^               ^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400" dirty="0">
                <a:latin typeface="Courier" pitchFamily="49" charset="0"/>
              </a:rPr>
              <a:t>   |-- </a:t>
            </a:r>
            <a:r>
              <a:rPr lang="en-GB" altLang="en-US" sz="1400" b="1" dirty="0" err="1">
                <a:solidFill>
                  <a:srgbClr val="0000FF"/>
                </a:solidFill>
                <a:latin typeface="Courier" pitchFamily="49" charset="0"/>
              </a:rPr>
              <a:t>inode</a:t>
            </a:r>
            <a:r>
              <a:rPr lang="en-GB" altLang="en-US" sz="1400" b="1" dirty="0">
                <a:solidFill>
                  <a:srgbClr val="0000FF"/>
                </a:solidFill>
                <a:latin typeface="Courier" pitchFamily="49" charset="0"/>
              </a:rPr>
              <a:t> #</a:t>
            </a:r>
            <a:r>
              <a:rPr lang="en-GB" altLang="en-US" sz="1400" dirty="0">
                <a:latin typeface="Courier" pitchFamily="49" charset="0"/>
              </a:rPr>
              <a:t>     |-- </a:t>
            </a:r>
            <a:r>
              <a:rPr lang="en-GB" altLang="en-US" sz="1400" b="1" dirty="0">
                <a:solidFill>
                  <a:srgbClr val="B80047"/>
                </a:solidFill>
                <a:latin typeface="Courier" pitchFamily="49" charset="0"/>
              </a:rPr>
              <a:t>link counter</a:t>
            </a:r>
            <a:r>
              <a:rPr lang="en-GB" altLang="en-US" sz="1400" dirty="0">
                <a:latin typeface="Courier" pitchFamily="49" charset="0"/>
              </a:rPr>
              <a:t> (one link)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69479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Display hard links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Create a 2</a:t>
            </a:r>
            <a:r>
              <a:rPr lang="en-GB" altLang="en-US" baseline="33000" dirty="0"/>
              <a:t>nd</a:t>
            </a:r>
            <a:r>
              <a:rPr lang="en-GB" altLang="en-US" dirty="0"/>
              <a:t> link to the same data:</a:t>
            </a:r>
          </a:p>
          <a:p>
            <a:pPr marL="919162" lvl="1" indent="-342900" defTabSz="449263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ln </a:t>
            </a:r>
            <a:r>
              <a:rPr lang="en-GB" altLang="en-US" dirty="0" err="1"/>
              <a:t>myfile</a:t>
            </a:r>
            <a:r>
              <a:rPr lang="en-GB" altLang="en-US" dirty="0"/>
              <a:t> </a:t>
            </a:r>
            <a:r>
              <a:rPr lang="en-GB" altLang="en-US" dirty="0" err="1"/>
              <a:t>mylink</a:t>
            </a:r>
            <a:endParaRPr lang="en-GB" altLang="en-US" dirty="0"/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Run the command “ls -</a:t>
            </a:r>
            <a:r>
              <a:rPr lang="en-GB" altLang="en-US" dirty="0" err="1"/>
              <a:t>il</a:t>
            </a:r>
            <a:r>
              <a:rPr lang="en-GB" altLang="en-US" dirty="0"/>
              <a:t>”: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latin typeface="Courier" pitchFamily="49" charset="0"/>
              </a:rPr>
              <a:t>  </a:t>
            </a:r>
            <a:r>
              <a:rPr lang="en-GB" altLang="en-US" sz="1800" dirty="0">
                <a:solidFill>
                  <a:srgbClr val="0000FF"/>
                </a:solidFill>
                <a:latin typeface="Courier" pitchFamily="49" charset="0"/>
              </a:rPr>
              <a:t>38753</a:t>
            </a:r>
            <a:r>
              <a:rPr lang="en-GB" altLang="en-US" sz="1800" dirty="0">
                <a:latin typeface="Courier" pitchFamily="49" charset="0"/>
              </a:rPr>
              <a:t> 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-r-- </a:t>
            </a:r>
            <a:r>
              <a:rPr lang="en-GB" altLang="en-US" sz="1800" dirty="0">
                <a:solidFill>
                  <a:srgbClr val="B80047"/>
                </a:solidFill>
                <a:latin typeface="Courier" pitchFamily="49" charset="0"/>
              </a:rPr>
              <a:t>2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29 Oct 29 08:47 </a:t>
            </a:r>
            <a:r>
              <a:rPr lang="en-GB" altLang="en-US" sz="1800" dirty="0" err="1">
                <a:latin typeface="Courier" pitchFamily="49" charset="0"/>
              </a:rPr>
              <a:t>myfile</a:t>
            </a: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latin typeface="Courier" pitchFamily="49" charset="0"/>
              </a:rPr>
              <a:t>  </a:t>
            </a:r>
            <a:r>
              <a:rPr lang="en-GB" altLang="en-US" sz="1800" dirty="0">
                <a:solidFill>
                  <a:srgbClr val="0000FF"/>
                </a:solidFill>
                <a:latin typeface="Courier" pitchFamily="49" charset="0"/>
              </a:rPr>
              <a:t>38753</a:t>
            </a:r>
            <a:r>
              <a:rPr lang="en-GB" altLang="en-US" sz="1800" dirty="0">
                <a:latin typeface="Courier" pitchFamily="49" charset="0"/>
              </a:rPr>
              <a:t> 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-r-- </a:t>
            </a:r>
            <a:r>
              <a:rPr lang="en-GB" altLang="en-US" sz="1800" dirty="0">
                <a:solidFill>
                  <a:srgbClr val="B80047"/>
                </a:solidFill>
                <a:latin typeface="Courier" pitchFamily="49" charset="0"/>
              </a:rPr>
              <a:t>2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29 Oct 29 08:47 </a:t>
            </a:r>
            <a:r>
              <a:rPr lang="en-GB" altLang="en-US" sz="1800" dirty="0" err="1">
                <a:latin typeface="Courier" pitchFamily="49" charset="0"/>
              </a:rPr>
              <a:t>mylink</a:t>
            </a: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latin typeface="Courier" pitchFamily="49" charset="0"/>
              </a:rPr>
              <a:t>   ^               ^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latin typeface="Courier" pitchFamily="49" charset="0"/>
              </a:rPr>
              <a:t>   |-- </a:t>
            </a:r>
            <a:r>
              <a:rPr lang="en-GB" altLang="en-US" sz="1800" b="1" dirty="0" err="1">
                <a:solidFill>
                  <a:srgbClr val="0000FF"/>
                </a:solidFill>
                <a:latin typeface="Courier" pitchFamily="49" charset="0"/>
              </a:rPr>
              <a:t>inode</a:t>
            </a:r>
            <a:r>
              <a:rPr lang="en-GB" altLang="en-US" sz="1800" b="1" dirty="0">
                <a:solidFill>
                  <a:srgbClr val="0000FF"/>
                </a:solidFill>
                <a:latin typeface="Courier" pitchFamily="49" charset="0"/>
              </a:rPr>
              <a:t> #</a:t>
            </a:r>
            <a:r>
              <a:rPr lang="en-GB" altLang="en-US" sz="1800" dirty="0">
                <a:latin typeface="Courier" pitchFamily="49" charset="0"/>
              </a:rPr>
              <a:t>     |--</a:t>
            </a:r>
            <a:r>
              <a:rPr lang="en-GB" altLang="en-US" sz="1800" b="1" dirty="0">
                <a:solidFill>
                  <a:srgbClr val="B80047"/>
                </a:solidFill>
                <a:latin typeface="Courier" pitchFamily="49" charset="0"/>
              </a:rPr>
              <a:t>link counter (2 links)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349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Removing a hard link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000" dirty="0"/>
              <a:t>When a file has more than one link, you can remove any one link and still be able to access the file through the remaining links.</a:t>
            </a:r>
          </a:p>
          <a:p>
            <a:pPr marL="107950" indent="0" defTabSz="44926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 sz="2000" dirty="0"/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000" dirty="0"/>
              <a:t>Hard links are a good way to backup files without having to use the copy command!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44294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Symbolic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defTabSz="449263">
              <a:lnSpc>
                <a:spcPct val="90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Also Known As (a.k.a.):  Soft links or </a:t>
            </a:r>
            <a:r>
              <a:rPr lang="en-GB" altLang="en-US" dirty="0" err="1" smtClean="0"/>
              <a:t>Symlinks</a:t>
            </a:r>
            <a:endParaRPr lang="en-GB" altLang="en-US" dirty="0"/>
          </a:p>
          <a:p>
            <a:pPr marL="450850" indent="-342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A Symbolic Link is an indirect pointer to a file – a pointer </a:t>
            </a:r>
            <a:r>
              <a:rPr lang="en-GB" altLang="en-US" sz="1800" b="1" i="1" dirty="0"/>
              <a:t>to</a:t>
            </a:r>
            <a:r>
              <a:rPr lang="en-GB" altLang="en-US" sz="1800" dirty="0"/>
              <a:t> the hard link </a:t>
            </a:r>
            <a:r>
              <a:rPr lang="en-GB" altLang="en-US" sz="1800" b="1" i="1" dirty="0"/>
              <a:t>to</a:t>
            </a:r>
            <a:r>
              <a:rPr lang="en-GB" altLang="en-US" sz="1800" dirty="0"/>
              <a:t> the file</a:t>
            </a:r>
          </a:p>
          <a:p>
            <a:pPr marL="450850" indent="-342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You can create a symbolic link to a directory</a:t>
            </a:r>
          </a:p>
          <a:p>
            <a:pPr marL="450850" indent="-342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A symbolic link can point to a file on a different file system</a:t>
            </a:r>
          </a:p>
          <a:p>
            <a:pPr marL="450850" indent="-342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/>
              <a:t>A symbolic link can point to a non-existent file</a:t>
            </a:r>
            <a:br>
              <a:rPr lang="en-GB" altLang="en-US" sz="1800" dirty="0"/>
            </a:br>
            <a:r>
              <a:rPr lang="en-GB" altLang="en-US" sz="1800" dirty="0"/>
              <a:t>(referred to as a “broken link”)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572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Symbolic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To create a </a:t>
            </a:r>
            <a:r>
              <a:rPr lang="en-GB" altLang="en-US" dirty="0" err="1"/>
              <a:t>symboic</a:t>
            </a:r>
            <a:r>
              <a:rPr lang="en-GB" altLang="en-US" dirty="0"/>
              <a:t> link to the file “</a:t>
            </a:r>
            <a:r>
              <a:rPr lang="en-GB" altLang="en-US" dirty="0" err="1"/>
              <a:t>myfile</a:t>
            </a:r>
            <a:r>
              <a:rPr lang="en-GB" altLang="en-US" dirty="0"/>
              <a:t>”, use </a:t>
            </a:r>
          </a:p>
          <a:p>
            <a:pPr marL="919162" lvl="1" indent="-342900" defTabSz="449263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400" b="1" dirty="0"/>
              <a:t>ln -s</a:t>
            </a:r>
            <a:r>
              <a:rPr lang="en-GB" altLang="en-US" sz="2400" b="1" dirty="0">
                <a:solidFill>
                  <a:srgbClr val="0000FF"/>
                </a:solidFill>
              </a:rPr>
              <a:t> </a:t>
            </a:r>
            <a:r>
              <a:rPr lang="en-GB" altLang="en-US" sz="2400" b="1" dirty="0" err="1">
                <a:solidFill>
                  <a:srgbClr val="0000FF"/>
                </a:solidFill>
              </a:rPr>
              <a:t>myfile</a:t>
            </a:r>
            <a:r>
              <a:rPr lang="en-GB" altLang="en-US" sz="2400" b="1" dirty="0">
                <a:solidFill>
                  <a:srgbClr val="0000FF"/>
                </a:solidFill>
              </a:rPr>
              <a:t> </a:t>
            </a:r>
            <a:r>
              <a:rPr lang="en-GB" altLang="en-US" sz="2400" b="1" dirty="0" err="1">
                <a:solidFill>
                  <a:srgbClr val="800000"/>
                </a:solidFill>
              </a:rPr>
              <a:t>symlink</a:t>
            </a:r>
            <a:r>
              <a:rPr lang="en-GB" altLang="en-US" sz="2400" b="1" dirty="0">
                <a:solidFill>
                  <a:srgbClr val="800000"/>
                </a:solidFill>
              </a:rPr>
              <a:t>   </a:t>
            </a:r>
            <a:r>
              <a:rPr lang="en-GB" altLang="en-US" sz="2400" b="1" dirty="0" smtClean="0">
                <a:solidFill>
                  <a:srgbClr val="800000"/>
                </a:solidFill>
              </a:rPr>
              <a:t>        or</a:t>
            </a:r>
            <a:endParaRPr lang="en-GB" altLang="en-US" sz="2400" b="1" dirty="0">
              <a:solidFill>
                <a:srgbClr val="800000"/>
              </a:solidFill>
            </a:endParaRPr>
          </a:p>
          <a:p>
            <a:pPr marL="919162" lvl="1" indent="-342900" defTabSz="449263"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2400" b="1" dirty="0"/>
              <a:t>ln --symbolic</a:t>
            </a:r>
            <a:r>
              <a:rPr lang="en-GB" altLang="en-US" sz="2400" b="1" dirty="0">
                <a:solidFill>
                  <a:srgbClr val="800000"/>
                </a:solidFill>
              </a:rPr>
              <a:t> </a:t>
            </a:r>
            <a:r>
              <a:rPr lang="en-GB" altLang="en-US" sz="2400" b="1" dirty="0" err="1">
                <a:solidFill>
                  <a:srgbClr val="0000FF"/>
                </a:solidFill>
              </a:rPr>
              <a:t>myfile</a:t>
            </a:r>
            <a:r>
              <a:rPr lang="en-GB" altLang="en-US" sz="2400" b="1" dirty="0">
                <a:solidFill>
                  <a:srgbClr val="800000"/>
                </a:solidFill>
              </a:rPr>
              <a:t> </a:t>
            </a:r>
            <a:r>
              <a:rPr lang="en-GB" altLang="en-US" sz="2400" b="1" dirty="0" err="1">
                <a:solidFill>
                  <a:srgbClr val="800000"/>
                </a:solidFill>
              </a:rPr>
              <a:t>symlink</a:t>
            </a:r>
            <a:endParaRPr lang="en-GB" altLang="en-US" sz="2400" b="1" dirty="0">
              <a:solidFill>
                <a:srgbClr val="800000"/>
              </a:solidFill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solidFill>
                  <a:srgbClr val="FFFF00"/>
                </a:solidFill>
                <a:latin typeface="Courier" pitchFamily="49" charset="0"/>
              </a:rPr>
              <a:t>[</a:t>
            </a:r>
            <a:r>
              <a:rPr lang="en-GB" altLang="en-US" sz="1800" dirty="0" err="1">
                <a:solidFill>
                  <a:srgbClr val="FFFF00"/>
                </a:solidFill>
                <a:latin typeface="Courier" pitchFamily="49" charset="0"/>
              </a:rPr>
              <a:t>uli@seneca</a:t>
            </a:r>
            <a:r>
              <a:rPr lang="en-GB" altLang="en-US" sz="1800" dirty="0">
                <a:solidFill>
                  <a:srgbClr val="FFFF00"/>
                </a:solidFill>
                <a:latin typeface="Courier" pitchFamily="49" charset="0"/>
              </a:rPr>
              <a:t> courses] ls -li </a:t>
            </a:r>
            <a:r>
              <a:rPr lang="en-GB" altLang="en-US" sz="1800" dirty="0" err="1">
                <a:solidFill>
                  <a:srgbClr val="FFFF00"/>
                </a:solidFill>
                <a:latin typeface="Courier" pitchFamily="49" charset="0"/>
              </a:rPr>
              <a:t>myfile</a:t>
            </a:r>
            <a:endParaRPr lang="en-GB" altLang="en-US" sz="1800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800" dirty="0">
                <a:latin typeface="Courier" pitchFamily="49" charset="0"/>
              </a:rPr>
              <a:t>44418 -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</a:t>
            </a:r>
            <a:r>
              <a:rPr lang="en-GB" altLang="en-US" sz="1800" dirty="0" err="1">
                <a:latin typeface="Courier" pitchFamily="49" charset="0"/>
              </a:rPr>
              <a:t>rw</a:t>
            </a:r>
            <a:r>
              <a:rPr lang="en-GB" altLang="en-US" sz="1800" dirty="0">
                <a:latin typeface="Courier" pitchFamily="49" charset="0"/>
              </a:rPr>
              <a:t>-r-- 1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49 Oct 29 14:33 </a:t>
            </a:r>
            <a:r>
              <a:rPr lang="en-GB" altLang="en-US" sz="1800" dirty="0" err="1">
                <a:latin typeface="Courier" pitchFamily="49" charset="0"/>
              </a:rPr>
              <a:t>myfile</a:t>
            </a: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[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uli@seneca</a:t>
            </a: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 courses] ln -s 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myfile</a:t>
            </a: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 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symlink</a:t>
            </a:r>
            <a:endParaRPr lang="en-GB" altLang="en-US" sz="1600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[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uli@seneca</a:t>
            </a: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 courses] ls -li 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myfile</a:t>
            </a:r>
            <a:r>
              <a:rPr lang="en-GB" altLang="en-US" sz="1600" dirty="0">
                <a:solidFill>
                  <a:srgbClr val="FFFF00"/>
                </a:solidFill>
                <a:latin typeface="Courier" pitchFamily="49" charset="0"/>
              </a:rPr>
              <a:t> </a:t>
            </a:r>
            <a:r>
              <a:rPr lang="en-GB" altLang="en-US" sz="1600" dirty="0" err="1">
                <a:solidFill>
                  <a:srgbClr val="FFFF00"/>
                </a:solidFill>
                <a:latin typeface="Courier" pitchFamily="49" charset="0"/>
              </a:rPr>
              <a:t>symlink</a:t>
            </a:r>
            <a:endParaRPr lang="en-GB" altLang="en-US" sz="1600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>
                <a:latin typeface="Courier" pitchFamily="49" charset="0"/>
              </a:rPr>
              <a:t>44418 -</a:t>
            </a:r>
            <a:r>
              <a:rPr lang="en-GB" altLang="en-US" sz="1600" dirty="0" err="1">
                <a:latin typeface="Courier" pitchFamily="49" charset="0"/>
              </a:rPr>
              <a:t>rw</a:t>
            </a:r>
            <a:r>
              <a:rPr lang="en-GB" altLang="en-US" sz="1600" dirty="0">
                <a:latin typeface="Courier" pitchFamily="49" charset="0"/>
              </a:rPr>
              <a:t>-</a:t>
            </a:r>
            <a:r>
              <a:rPr lang="en-GB" altLang="en-US" sz="1600" dirty="0" err="1">
                <a:latin typeface="Courier" pitchFamily="49" charset="0"/>
              </a:rPr>
              <a:t>rw</a:t>
            </a:r>
            <a:r>
              <a:rPr lang="en-GB" altLang="en-US" sz="1600" dirty="0">
                <a:latin typeface="Courier" pitchFamily="49" charset="0"/>
              </a:rPr>
              <a:t>-r-- 1 </a:t>
            </a:r>
            <a:r>
              <a:rPr lang="en-GB" altLang="en-US" sz="1600" dirty="0" err="1">
                <a:latin typeface="Courier" pitchFamily="49" charset="0"/>
              </a:rPr>
              <a:t>uli</a:t>
            </a:r>
            <a:r>
              <a:rPr lang="en-GB" altLang="en-US" sz="1600" dirty="0">
                <a:latin typeface="Courier" pitchFamily="49" charset="0"/>
              </a:rPr>
              <a:t> </a:t>
            </a:r>
            <a:r>
              <a:rPr lang="en-GB" altLang="en-US" sz="1600" dirty="0" err="1">
                <a:latin typeface="Courier" pitchFamily="49" charset="0"/>
              </a:rPr>
              <a:t>uli</a:t>
            </a:r>
            <a:r>
              <a:rPr lang="en-GB" altLang="en-US" sz="1600" dirty="0">
                <a:latin typeface="Courier" pitchFamily="49" charset="0"/>
              </a:rPr>
              <a:t>  49 Oct 29 14:33 </a:t>
            </a:r>
            <a:r>
              <a:rPr lang="en-GB" altLang="en-US" sz="1600" dirty="0" err="1">
                <a:latin typeface="Courier" pitchFamily="49" charset="0"/>
              </a:rPr>
              <a:t>myfile</a:t>
            </a:r>
            <a:endParaRPr lang="en-GB" altLang="en-US" sz="16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sz="1600" dirty="0">
                <a:latin typeface="Courier" pitchFamily="49" charset="0"/>
              </a:rPr>
              <a:t>44410 </a:t>
            </a:r>
            <a:r>
              <a:rPr lang="en-GB" altLang="en-US" sz="1600" dirty="0" err="1">
                <a:latin typeface="Courier" pitchFamily="49" charset="0"/>
              </a:rPr>
              <a:t>lrwxrwxrwx</a:t>
            </a:r>
            <a:r>
              <a:rPr lang="en-GB" altLang="en-US" sz="1600" dirty="0">
                <a:latin typeface="Courier" pitchFamily="49" charset="0"/>
              </a:rPr>
              <a:t> 1 </a:t>
            </a:r>
            <a:r>
              <a:rPr lang="en-GB" altLang="en-US" sz="1600" dirty="0" err="1">
                <a:latin typeface="Courier" pitchFamily="49" charset="0"/>
              </a:rPr>
              <a:t>uli</a:t>
            </a:r>
            <a:r>
              <a:rPr lang="en-GB" altLang="en-US" sz="1600" dirty="0">
                <a:latin typeface="Courier" pitchFamily="49" charset="0"/>
              </a:rPr>
              <a:t> </a:t>
            </a:r>
            <a:r>
              <a:rPr lang="en-GB" altLang="en-US" sz="1600" dirty="0" err="1">
                <a:latin typeface="Courier" pitchFamily="49" charset="0"/>
              </a:rPr>
              <a:t>uli</a:t>
            </a:r>
            <a:r>
              <a:rPr lang="en-GB" altLang="en-US" sz="1600" dirty="0">
                <a:latin typeface="Courier" pitchFamily="49" charset="0"/>
              </a:rPr>
              <a:t>   6 Oct 29 14:33 </a:t>
            </a:r>
            <a:r>
              <a:rPr lang="en-GB" altLang="en-US" sz="1600" dirty="0" err="1">
                <a:solidFill>
                  <a:srgbClr val="800000"/>
                </a:solidFill>
                <a:latin typeface="Courier" pitchFamily="49" charset="0"/>
              </a:rPr>
              <a:t>symlink</a:t>
            </a:r>
            <a:r>
              <a:rPr lang="en-GB" altLang="en-US" sz="1600" dirty="0">
                <a:latin typeface="Courier" pitchFamily="49" charset="0"/>
              </a:rPr>
              <a:t> -&gt; </a:t>
            </a:r>
            <a:r>
              <a:rPr lang="en-GB" altLang="en-US" sz="1600" dirty="0" err="1">
                <a:latin typeface="Courier" pitchFamily="49" charset="0"/>
              </a:rPr>
              <a:t>myfile</a:t>
            </a:r>
            <a:endParaRPr lang="en-GB" altLang="en-US" sz="1600" dirty="0">
              <a:latin typeface="Courier" pitchFamily="49" charset="0"/>
            </a:endParaRPr>
          </a:p>
          <a:p>
            <a:endParaRPr lang="en-US" dirty="0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883693" y="6000486"/>
            <a:ext cx="114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Different</a:t>
            </a:r>
            <a:b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</a:br>
            <a:r>
              <a:rPr lang="en-GB" altLang="en-US" sz="1600" dirty="0" err="1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i</a:t>
            </a: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-node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409924" y="6002819"/>
            <a:ext cx="24638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File type:</a:t>
            </a:r>
            <a:b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</a:b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(symbolic link)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4497186" y="6000486"/>
            <a:ext cx="2114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57225" algn="l"/>
                <a:tab pos="1312863" algn="l"/>
                <a:tab pos="19700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hangingPunct="0"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Link</a:t>
            </a:r>
            <a:r>
              <a:rPr lang="en-GB" altLang="en-US" sz="18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 </a:t>
            </a: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counter:</a:t>
            </a:r>
            <a:b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</a:br>
            <a:r>
              <a:rPr lang="en-GB" altLang="en-US" sz="1600" dirty="0">
                <a:solidFill>
                  <a:srgbClr val="FFFF00"/>
                </a:solidFill>
                <a:latin typeface="Nimbus Roman No9 L" pitchFamily="16" charset="0"/>
                <a:ea typeface="HG Mincho Light J" charset="0"/>
                <a:cs typeface="HG Mincho Light J" charset="0"/>
              </a:rPr>
              <a:t>(1 link)</a:t>
            </a: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 flipH="1" flipV="1">
            <a:off x="3427412" y="5586153"/>
            <a:ext cx="1069774" cy="534907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 flipH="1" flipV="1">
            <a:off x="2119744" y="5586153"/>
            <a:ext cx="290180" cy="556501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V="1">
            <a:off x="1203857" y="5586152"/>
            <a:ext cx="333998" cy="458789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612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Properties of symbolic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The </a:t>
            </a:r>
            <a:r>
              <a:rPr lang="en-GB" altLang="en-US" dirty="0" err="1"/>
              <a:t>i</a:t>
            </a:r>
            <a:r>
              <a:rPr lang="en-GB" altLang="en-US" dirty="0"/>
              <a:t>-node number is different from the pointer to file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The link counter of the new symbolic link file is “1”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Symbolic link file does not affect the link counter of the pointed to file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The type field of </a:t>
            </a:r>
            <a:r>
              <a:rPr lang="en-GB" altLang="en-US" dirty="0" err="1"/>
              <a:t>symblic</a:t>
            </a:r>
            <a:r>
              <a:rPr lang="en-GB" altLang="en-US" dirty="0"/>
              <a:t> file contains the letter “l”</a:t>
            </a:r>
          </a:p>
          <a:p>
            <a:pPr marL="450850" indent="-34290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altLang="en-US" dirty="0"/>
              <a:t>The symbolic link file and the pointed to file have different status information (e.g. file size, last modification time etc.) 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5220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Creating symbolic link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450850" indent="-342900" defTabSz="449263">
              <a:lnSpc>
                <a:spcPct val="9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The syntax is the same as linking to a file</a:t>
            </a:r>
          </a:p>
          <a:p>
            <a:pPr marL="919162" lvl="1" indent="-342900" defTabSz="449263">
              <a:lnSpc>
                <a:spcPct val="90000"/>
              </a:lnSpc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ln -s </a:t>
            </a:r>
            <a:r>
              <a:rPr lang="en-GB" altLang="en-US" sz="2400" dirty="0" err="1">
                <a:solidFill>
                  <a:srgbClr val="0000FF"/>
                </a:solidFill>
              </a:rPr>
              <a:t>target_directory</a:t>
            </a:r>
            <a:r>
              <a:rPr lang="en-GB" altLang="en-US" sz="2400" dirty="0"/>
              <a:t> </a:t>
            </a:r>
            <a:r>
              <a:rPr lang="en-GB" altLang="en-US" sz="2400" dirty="0" err="1">
                <a:solidFill>
                  <a:srgbClr val="800000"/>
                </a:solidFill>
              </a:rPr>
              <a:t>link_directory</a:t>
            </a:r>
            <a:endParaRPr lang="en-GB" altLang="en-US" sz="2400" dirty="0">
              <a:solidFill>
                <a:srgbClr val="800000"/>
              </a:solidFill>
            </a:endParaRPr>
          </a:p>
          <a:p>
            <a:pPr marL="919162" lvl="1" indent="-342900" defTabSz="449263">
              <a:lnSpc>
                <a:spcPct val="90000"/>
              </a:lnSpc>
              <a:buClrTx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400" dirty="0"/>
              <a:t>ln --symbolic </a:t>
            </a:r>
            <a:r>
              <a:rPr lang="en-GB" altLang="en-US" sz="2400" dirty="0" err="1">
                <a:solidFill>
                  <a:srgbClr val="0000FF"/>
                </a:solidFill>
              </a:rPr>
              <a:t>target_directory</a:t>
            </a:r>
            <a:r>
              <a:rPr lang="en-GB" altLang="en-US" sz="2400" dirty="0"/>
              <a:t> </a:t>
            </a:r>
            <a:r>
              <a:rPr lang="en-GB" altLang="en-US" sz="2400" dirty="0" err="1">
                <a:solidFill>
                  <a:srgbClr val="800000"/>
                </a:solidFill>
              </a:rPr>
              <a:t>link_directory</a:t>
            </a:r>
            <a:endParaRPr lang="en-GB" altLang="en-US" sz="2400" dirty="0">
              <a:solidFill>
                <a:srgbClr val="800000"/>
              </a:solidFill>
            </a:endParaRPr>
          </a:p>
          <a:p>
            <a:pPr marL="863600" lvl="1" indent="-287338" defTabSz="449263">
              <a:lnSpc>
                <a:spcPct val="90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400" dirty="0">
              <a:solidFill>
                <a:srgbClr val="800000"/>
              </a:solidFill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ls -li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38766 </a:t>
            </a:r>
            <a:r>
              <a:rPr lang="en-GB" altLang="en-US" sz="1800" dirty="0" err="1">
                <a:latin typeface="Courier" pitchFamily="49" charset="0"/>
              </a:rPr>
              <a:t>drwxrwxr</a:t>
            </a:r>
            <a:r>
              <a:rPr lang="en-GB" altLang="en-US" sz="1800" dirty="0">
                <a:latin typeface="Courier" pitchFamily="49" charset="0"/>
              </a:rPr>
              <a:t>-x 7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168 Oct 29 13:32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</a:t>
            </a:r>
            <a:r>
              <a:rPr lang="en-GB" altLang="en-US" sz="1800" b="1" dirty="0">
                <a:solidFill>
                  <a:srgbClr val="FFFF00"/>
                </a:solidFill>
                <a:latin typeface="Courier" pitchFamily="49" charset="0"/>
              </a:rPr>
              <a:t>ln courses </a:t>
            </a:r>
            <a:r>
              <a:rPr lang="en-GB" altLang="en-US" sz="1800" b="1" dirty="0" err="1">
                <a:solidFill>
                  <a:srgbClr val="FFFF00"/>
                </a:solidFill>
                <a:latin typeface="Courier" pitchFamily="49" charset="0"/>
              </a:rPr>
              <a:t>mydir</a:t>
            </a:r>
            <a:endParaRPr lang="en-GB" altLang="en-US" sz="1800" b="1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solidFill>
                  <a:srgbClr val="B80047"/>
                </a:solidFill>
                <a:latin typeface="Courier" pitchFamily="49" charset="0"/>
              </a:rPr>
              <a:t>ln: `courses': hard link not allowed for directory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</a:t>
            </a:r>
            <a:r>
              <a:rPr lang="en-GB" altLang="en-US" sz="1800" b="1" dirty="0">
                <a:solidFill>
                  <a:srgbClr val="FFFF00"/>
                </a:solidFill>
                <a:latin typeface="Courier" pitchFamily="49" charset="0"/>
              </a:rPr>
              <a:t>ln -s courses </a:t>
            </a:r>
            <a:r>
              <a:rPr lang="en-GB" altLang="en-US" sz="1800" b="1" dirty="0" err="1">
                <a:solidFill>
                  <a:srgbClr val="FFFF00"/>
                </a:solidFill>
                <a:latin typeface="Courier" pitchFamily="49" charset="0"/>
              </a:rPr>
              <a:t>mydir</a:t>
            </a:r>
            <a:endParaRPr lang="en-GB" altLang="en-US" sz="1800" b="1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ls -li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38766 </a:t>
            </a:r>
            <a:r>
              <a:rPr lang="en-GB" altLang="en-US" sz="1800" dirty="0" err="1">
                <a:solidFill>
                  <a:srgbClr val="0000FF"/>
                </a:solidFill>
                <a:latin typeface="Courier" pitchFamily="49" charset="0"/>
              </a:rPr>
              <a:t>drwxrwxr</a:t>
            </a:r>
            <a:r>
              <a:rPr lang="en-GB" altLang="en-US" sz="1800" dirty="0">
                <a:solidFill>
                  <a:srgbClr val="0000FF"/>
                </a:solidFill>
                <a:latin typeface="Courier" pitchFamily="49" charset="0"/>
              </a:rPr>
              <a:t>-x</a:t>
            </a:r>
            <a:r>
              <a:rPr lang="en-GB" altLang="en-US" sz="1800" dirty="0">
                <a:latin typeface="Courier" pitchFamily="49" charset="0"/>
              </a:rPr>
              <a:t> 7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168 Oct 29 13:32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44417 </a:t>
            </a:r>
            <a:r>
              <a:rPr lang="en-GB" altLang="en-US" sz="1800" b="1" dirty="0" err="1">
                <a:solidFill>
                  <a:srgbClr val="0000FF"/>
                </a:solidFill>
                <a:latin typeface="Courier" pitchFamily="49" charset="0"/>
              </a:rPr>
              <a:t>lrwxrwxrwx</a:t>
            </a:r>
            <a:r>
              <a:rPr lang="en-GB" altLang="en-US" sz="1800" dirty="0">
                <a:latin typeface="Courier" pitchFamily="49" charset="0"/>
              </a:rPr>
              <a:t> 1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7 Oct 29 15:41 </a:t>
            </a:r>
            <a:r>
              <a:rPr lang="en-GB" altLang="en-US" sz="1800" dirty="0" err="1">
                <a:latin typeface="Courier" pitchFamily="49" charset="0"/>
              </a:rPr>
              <a:t>mydir</a:t>
            </a:r>
            <a:r>
              <a:rPr lang="en-GB" altLang="en-US" sz="1800" dirty="0">
                <a:latin typeface="Courier" pitchFamily="49" charset="0"/>
              </a:rPr>
              <a:t> -&gt; courses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ymbolic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59524" cy="195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4470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Directory listing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To display the contents in a directory, we normally use the command “ls -l </a:t>
            </a:r>
            <a:r>
              <a:rPr lang="en-GB" altLang="en-US" dirty="0" err="1"/>
              <a:t>directory_name</a:t>
            </a:r>
            <a:r>
              <a:rPr lang="en-GB" altLang="en-US" dirty="0"/>
              <a:t>”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/>
              <a:t>Compare the following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dirty="0"/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</a:t>
            </a:r>
            <a:r>
              <a:rPr lang="en-GB" altLang="en-US" sz="1800" b="1" dirty="0">
                <a:solidFill>
                  <a:srgbClr val="FFFF00"/>
                </a:solidFill>
                <a:latin typeface="Courier" pitchFamily="49" charset="0"/>
              </a:rPr>
              <a:t>ls -l </a:t>
            </a:r>
            <a:r>
              <a:rPr lang="en-GB" altLang="en-US" sz="1800" b="1" dirty="0" err="1">
                <a:solidFill>
                  <a:srgbClr val="FFFF00"/>
                </a:solidFill>
                <a:latin typeface="Courier" pitchFamily="49" charset="0"/>
              </a:rPr>
              <a:t>mydir</a:t>
            </a:r>
            <a:endParaRPr lang="en-GB" altLang="en-US" sz="1800" b="1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 err="1">
                <a:solidFill>
                  <a:srgbClr val="FFFF00"/>
                </a:solidFill>
                <a:latin typeface="Courier" pitchFamily="49" charset="0"/>
              </a:rPr>
              <a:t>lrwxrwxrwx</a:t>
            </a:r>
            <a:r>
              <a:rPr lang="en-GB" altLang="en-US" sz="1800" dirty="0">
                <a:latin typeface="Courier" pitchFamily="49" charset="0"/>
              </a:rPr>
              <a:t>  1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 7 Oct 29 15:41 </a:t>
            </a:r>
            <a:r>
              <a:rPr lang="en-GB" altLang="en-US" sz="1800" dirty="0" err="1">
                <a:latin typeface="Courier" pitchFamily="49" charset="0"/>
              </a:rPr>
              <a:t>mydir</a:t>
            </a:r>
            <a:r>
              <a:rPr lang="en-GB" altLang="en-US" sz="1800" dirty="0">
                <a:latin typeface="Courier" pitchFamily="49" charset="0"/>
              </a:rPr>
              <a:t> -&gt;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>
                <a:latin typeface="Courier" pitchFamily="49" charset="0"/>
              </a:rPr>
              <a:t>[</a:t>
            </a:r>
            <a:r>
              <a:rPr lang="en-GB" altLang="en-US" sz="1800" dirty="0" err="1">
                <a:latin typeface="Courier" pitchFamily="49" charset="0"/>
              </a:rPr>
              <a:t>uli@seneca</a:t>
            </a:r>
            <a:r>
              <a:rPr lang="en-GB" altLang="en-US" sz="1800" dirty="0">
                <a:latin typeface="Courier" pitchFamily="49" charset="0"/>
              </a:rPr>
              <a:t> week8]$ </a:t>
            </a:r>
            <a:r>
              <a:rPr lang="en-GB" altLang="en-US" sz="1800" b="1" dirty="0">
                <a:solidFill>
                  <a:srgbClr val="FFFF00"/>
                </a:solidFill>
                <a:latin typeface="Courier" pitchFamily="49" charset="0"/>
              </a:rPr>
              <a:t>ls -l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 err="1">
                <a:latin typeface="Courier" pitchFamily="49" charset="0"/>
              </a:rPr>
              <a:t>drwxrwxr</a:t>
            </a:r>
            <a:r>
              <a:rPr lang="en-GB" altLang="en-US" sz="1800" dirty="0">
                <a:latin typeface="Courier" pitchFamily="49" charset="0"/>
              </a:rPr>
              <a:t>-x  2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72 Oct 29 11:15 ica101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 err="1">
                <a:latin typeface="Courier" pitchFamily="49" charset="0"/>
              </a:rPr>
              <a:t>drwxrwxr</a:t>
            </a:r>
            <a:r>
              <a:rPr lang="en-GB" altLang="en-US" sz="1800" dirty="0">
                <a:latin typeface="Courier" pitchFamily="49" charset="0"/>
              </a:rPr>
              <a:t>-x  2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72 Oct 29 11:16 ios110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 err="1">
                <a:latin typeface="Courier" pitchFamily="49" charset="0"/>
              </a:rPr>
              <a:t>drwxrwxr</a:t>
            </a:r>
            <a:r>
              <a:rPr lang="en-GB" altLang="en-US" sz="1800" dirty="0">
                <a:latin typeface="Courier" pitchFamily="49" charset="0"/>
              </a:rPr>
              <a:t>-x  2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120 Oct 29 11:20 </a:t>
            </a:r>
            <a:r>
              <a:rPr lang="en-GB" altLang="en-US" sz="1800" dirty="0" err="1">
                <a:latin typeface="Courier" pitchFamily="49" charset="0"/>
              </a:rPr>
              <a:t>to_do</a:t>
            </a:r>
            <a:endParaRPr lang="en-GB" altLang="en-US" sz="1800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1800" dirty="0" err="1">
                <a:latin typeface="Courier" pitchFamily="49" charset="0"/>
              </a:rPr>
              <a:t>drwxrwxr</a:t>
            </a:r>
            <a:r>
              <a:rPr lang="en-GB" altLang="en-US" sz="1800" dirty="0">
                <a:latin typeface="Courier" pitchFamily="49" charset="0"/>
              </a:rPr>
              <a:t>-x  2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</a:t>
            </a:r>
            <a:r>
              <a:rPr lang="en-GB" altLang="en-US" sz="1800" dirty="0" err="1">
                <a:latin typeface="Courier" pitchFamily="49" charset="0"/>
              </a:rPr>
              <a:t>uli</a:t>
            </a:r>
            <a:r>
              <a:rPr lang="en-GB" altLang="en-US" sz="1800" dirty="0">
                <a:latin typeface="Courier" pitchFamily="49" charset="0"/>
              </a:rPr>
              <a:t>    72 Oct 29 11:14 uli101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Image result for Directory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" y="132801"/>
            <a:ext cx="1225002" cy="12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0449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Delete link to a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07950" indent="0" defTabSz="449263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sz="2800" dirty="0"/>
              <a:t>To delete a link to a directory, simply use the “</a:t>
            </a:r>
            <a:r>
              <a:rPr lang="en-GB" altLang="en-US" sz="2800" dirty="0" err="1"/>
              <a:t>rm</a:t>
            </a:r>
            <a:r>
              <a:rPr lang="en-GB" altLang="en-US" sz="2800" dirty="0"/>
              <a:t>” command:</a:t>
            </a:r>
          </a:p>
          <a:p>
            <a:pPr marL="431800" indent="-323850" defTabSz="449263">
              <a:buFont typeface="Wingdings" panose="05000000000000000000" pitchFamily="2" charset="2"/>
              <a:buChar char=" 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sz="2800" dirty="0"/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latin typeface="Courier" pitchFamily="49" charset="0"/>
              </a:rPr>
              <a:t>[</a:t>
            </a:r>
            <a:r>
              <a:rPr lang="en-GB" altLang="en-US" dirty="0" err="1">
                <a:latin typeface="Courier" pitchFamily="49" charset="0"/>
              </a:rPr>
              <a:t>uli@seneca</a:t>
            </a:r>
            <a:r>
              <a:rPr lang="en-GB" altLang="en-US" dirty="0">
                <a:latin typeface="Courier" pitchFamily="49" charset="0"/>
              </a:rPr>
              <a:t> week8]$ </a:t>
            </a:r>
            <a:r>
              <a:rPr lang="en-GB" altLang="en-US" b="1" dirty="0">
                <a:solidFill>
                  <a:srgbClr val="FFFF00"/>
                </a:solidFill>
                <a:latin typeface="Courier" pitchFamily="49" charset="0"/>
              </a:rPr>
              <a:t>ls -l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latin typeface="Courier" pitchFamily="49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Courier" pitchFamily="49" charset="0"/>
              </a:rPr>
              <a:t>drwxrwxr</a:t>
            </a:r>
            <a:r>
              <a:rPr lang="en-GB" altLang="en-US" dirty="0">
                <a:solidFill>
                  <a:srgbClr val="FFFF00"/>
                </a:solidFill>
                <a:latin typeface="Courier" pitchFamily="49" charset="0"/>
              </a:rPr>
              <a:t>-x</a:t>
            </a:r>
            <a:r>
              <a:rPr lang="en-GB" altLang="en-US" dirty="0">
                <a:latin typeface="Courier" pitchFamily="49" charset="0"/>
              </a:rPr>
              <a:t> 7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168 Oct 29 13:32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latin typeface="Courier" pitchFamily="49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Courier" pitchFamily="49" charset="0"/>
              </a:rPr>
              <a:t>lrwxrwxrwx</a:t>
            </a:r>
            <a:r>
              <a:rPr lang="en-GB" altLang="en-US" dirty="0">
                <a:latin typeface="Courier" pitchFamily="49" charset="0"/>
              </a:rPr>
              <a:t> 1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  7 Oct 29 15:41 </a:t>
            </a:r>
            <a:r>
              <a:rPr lang="en-GB" altLang="en-US" dirty="0" err="1">
                <a:latin typeface="Courier" pitchFamily="49" charset="0"/>
              </a:rPr>
              <a:t>mydir</a:t>
            </a:r>
            <a:r>
              <a:rPr lang="en-GB" altLang="en-US" dirty="0">
                <a:latin typeface="Courier" pitchFamily="49" charset="0"/>
              </a:rPr>
              <a:t> -&gt; courses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en-GB" altLang="en-US" dirty="0"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latin typeface="Courier" pitchFamily="49" charset="0"/>
              </a:rPr>
              <a:t>[</a:t>
            </a:r>
            <a:r>
              <a:rPr lang="en-GB" altLang="en-US" dirty="0" err="1">
                <a:latin typeface="Courier" pitchFamily="49" charset="0"/>
              </a:rPr>
              <a:t>uli@seneca</a:t>
            </a:r>
            <a:r>
              <a:rPr lang="en-GB" altLang="en-US" dirty="0">
                <a:latin typeface="Courier" pitchFamily="49" charset="0"/>
              </a:rPr>
              <a:t> week8]$ </a:t>
            </a:r>
            <a:r>
              <a:rPr lang="en-GB" altLang="en-US" b="1" dirty="0" err="1">
                <a:solidFill>
                  <a:srgbClr val="FFFF00"/>
                </a:solidFill>
                <a:latin typeface="Courier" pitchFamily="49" charset="0"/>
              </a:rPr>
              <a:t>rm</a:t>
            </a:r>
            <a:r>
              <a:rPr lang="en-GB" altLang="en-US" b="1" dirty="0">
                <a:solidFill>
                  <a:srgbClr val="FFFF00"/>
                </a:solidFill>
                <a:latin typeface="Courier" pitchFamily="49" charset="0"/>
              </a:rPr>
              <a:t> </a:t>
            </a:r>
            <a:r>
              <a:rPr lang="en-GB" altLang="en-US" b="1" dirty="0" err="1">
                <a:solidFill>
                  <a:srgbClr val="FFFF00"/>
                </a:solidFill>
                <a:latin typeface="Courier" pitchFamily="49" charset="0"/>
              </a:rPr>
              <a:t>mydir</a:t>
            </a:r>
            <a:endParaRPr lang="en-GB" altLang="en-US" b="1" dirty="0">
              <a:solidFill>
                <a:srgbClr val="FFFF00"/>
              </a:solidFill>
              <a:latin typeface="Courier" pitchFamily="49" charset="0"/>
            </a:endParaRP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latin typeface="Courier" pitchFamily="49" charset="0"/>
              </a:rPr>
              <a:t>[</a:t>
            </a:r>
            <a:r>
              <a:rPr lang="en-GB" altLang="en-US" dirty="0" err="1">
                <a:latin typeface="Courier" pitchFamily="49" charset="0"/>
              </a:rPr>
              <a:t>uli@seneca</a:t>
            </a:r>
            <a:r>
              <a:rPr lang="en-GB" altLang="en-US" dirty="0">
                <a:latin typeface="Courier" pitchFamily="49" charset="0"/>
              </a:rPr>
              <a:t> week8]$ </a:t>
            </a:r>
            <a:r>
              <a:rPr lang="en-GB" altLang="en-US" b="1" dirty="0">
                <a:solidFill>
                  <a:srgbClr val="FFFF00"/>
                </a:solidFill>
                <a:latin typeface="Courier" pitchFamily="49" charset="0"/>
              </a:rPr>
              <a:t>ls -l</a:t>
            </a:r>
          </a:p>
          <a:p>
            <a:pPr marL="431800" indent="-323850" defTabSz="449263">
              <a:lnSpc>
                <a:spcPct val="94000"/>
              </a:lnSpc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altLang="en-US" dirty="0">
                <a:solidFill>
                  <a:srgbClr val="0000FF"/>
                </a:solidFill>
                <a:latin typeface="Courier" pitchFamily="49" charset="0"/>
              </a:rPr>
              <a:t> </a:t>
            </a:r>
            <a:r>
              <a:rPr lang="en-GB" altLang="en-US" dirty="0" err="1">
                <a:solidFill>
                  <a:srgbClr val="FFFF00"/>
                </a:solidFill>
                <a:latin typeface="Courier" pitchFamily="49" charset="0"/>
              </a:rPr>
              <a:t>drwxrwxr</a:t>
            </a:r>
            <a:r>
              <a:rPr lang="en-GB" altLang="en-US" dirty="0">
                <a:solidFill>
                  <a:srgbClr val="FFFF00"/>
                </a:solidFill>
                <a:latin typeface="Courier" pitchFamily="49" charset="0"/>
              </a:rPr>
              <a:t>-x</a:t>
            </a:r>
            <a:r>
              <a:rPr lang="en-GB" altLang="en-US" dirty="0">
                <a:latin typeface="Courier" pitchFamily="49" charset="0"/>
              </a:rPr>
              <a:t> 7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</a:t>
            </a:r>
            <a:r>
              <a:rPr lang="en-GB" altLang="en-US" dirty="0" err="1">
                <a:latin typeface="Courier" pitchFamily="49" charset="0"/>
              </a:rPr>
              <a:t>uli</a:t>
            </a:r>
            <a:r>
              <a:rPr lang="en-GB" altLang="en-US" dirty="0">
                <a:latin typeface="Courier" pitchFamily="49" charset="0"/>
              </a:rPr>
              <a:t> 168 Oct 29 13:32 courses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Directory Link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37" y="132801"/>
            <a:ext cx="1225002" cy="12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0706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cougarnet</a:t>
            </a:r>
            <a:r>
              <a:rPr lang="en-US" dirty="0" smtClean="0"/>
              <a:t> </a:t>
            </a:r>
            <a:r>
              <a:rPr lang="en-US" dirty="0"/>
              <a:t>authentication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COUGARNET </a:t>
            </a:r>
            <a:r>
              <a:rPr lang="en-US" dirty="0"/>
              <a:t>ACCOUNT PASSWORDS WILL BE USED TO LOGIN TO ALL ENGINEERING LINUX SYSTEMS</a:t>
            </a:r>
          </a:p>
          <a:p>
            <a:pPr marL="342900" indent="-342900"/>
            <a:r>
              <a:rPr lang="en-US" dirty="0"/>
              <a:t>NEW USERS WILL STILL NEED TO CREATE A ECC-UNIX ACCOUNT USERNAME</a:t>
            </a:r>
          </a:p>
          <a:p>
            <a:pPr marL="342900" indent="-342900"/>
            <a:r>
              <a:rPr lang="en-US" dirty="0"/>
              <a:t>ALL ACCOUNT PASSWORDS WILL HAVE TO BE RESET BY </a:t>
            </a:r>
            <a:r>
              <a:rPr lang="en-US" dirty="0" err="1"/>
              <a:t>UofH</a:t>
            </a:r>
            <a:r>
              <a:rPr lang="en-US" dirty="0"/>
              <a:t> CENTRAL IT.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Linux 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3127" y="138783"/>
            <a:ext cx="1357404" cy="950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0306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set command: Lists environment variables and current values</a:t>
            </a:r>
          </a:p>
          <a:p>
            <a:pPr marL="342900" indent="-342900"/>
            <a:r>
              <a:rPr lang="en-US" altLang="en-US" dirty="0"/>
              <a:t>echo command: View contents a specified variable</a:t>
            </a:r>
          </a:p>
          <a:p>
            <a:pPr marL="800100" lvl="1" indent="-342900">
              <a:buClrTx/>
            </a:pPr>
            <a:r>
              <a:rPr lang="en-US" dirty="0"/>
              <a:t>echo $SHELL</a:t>
            </a:r>
          </a:p>
          <a:p>
            <a:pPr marL="800100" lvl="1" indent="-342900">
              <a:buClrTx/>
            </a:pPr>
            <a:r>
              <a:rPr lang="en-US" dirty="0"/>
              <a:t>echo $HOSTNAME</a:t>
            </a:r>
          </a:p>
          <a:p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Image result for variables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343" y="181931"/>
            <a:ext cx="1125011" cy="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218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 variables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7557" y="2485505"/>
            <a:ext cx="5993710" cy="2719106"/>
          </a:xfrm>
          <a:noFill/>
        </p:spPr>
      </p:pic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variables imag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343" y="181931"/>
            <a:ext cx="1125011" cy="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06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 variables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cont’d)</a:t>
            </a:r>
          </a:p>
        </p:txBody>
      </p:sp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112" y="2249487"/>
            <a:ext cx="7086600" cy="34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Image result for linux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variables image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343" y="181931"/>
            <a:ext cx="1125011" cy="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41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Environment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altLang="en-US" dirty="0"/>
              <a:t>Common BASH shell environment files (in order they are executed):</a:t>
            </a:r>
          </a:p>
          <a:p>
            <a:pPr lvl="1">
              <a:buClrTx/>
            </a:pPr>
            <a:r>
              <a:rPr lang="en-US" altLang="en-US" dirty="0"/>
              <a:t>/</a:t>
            </a:r>
            <a:r>
              <a:rPr lang="en-US" altLang="en-US" dirty="0" err="1"/>
              <a:t>etc</a:t>
            </a:r>
            <a:r>
              <a:rPr lang="en-US" altLang="en-US" dirty="0"/>
              <a:t>/profile</a:t>
            </a:r>
          </a:p>
          <a:p>
            <a:pPr lvl="1">
              <a:buClrTx/>
            </a:pPr>
            <a:r>
              <a:rPr lang="en-US" altLang="en-US" dirty="0"/>
              <a:t>~/.</a:t>
            </a:r>
            <a:r>
              <a:rPr lang="en-US" altLang="en-US" dirty="0" err="1"/>
              <a:t>bash_profile</a:t>
            </a:r>
            <a:endParaRPr lang="en-US" altLang="en-US" dirty="0"/>
          </a:p>
          <a:p>
            <a:pPr lvl="1">
              <a:buClrTx/>
            </a:pPr>
            <a:r>
              <a:rPr lang="en-US" altLang="en-US" dirty="0"/>
              <a:t>~/.</a:t>
            </a:r>
            <a:r>
              <a:rPr lang="en-US" altLang="en-US" dirty="0" err="1"/>
              <a:t>bash_login</a:t>
            </a:r>
            <a:endParaRPr lang="en-US" altLang="en-US" dirty="0"/>
          </a:p>
          <a:p>
            <a:pPr lvl="1">
              <a:buClrTx/>
            </a:pPr>
            <a:r>
              <a:rPr lang="en-US" altLang="en-US" dirty="0"/>
              <a:t>~/.profile</a:t>
            </a:r>
          </a:p>
          <a:p>
            <a:pPr marL="342900" indent="-342900"/>
            <a:r>
              <a:rPr lang="en-US" altLang="en-US" dirty="0"/>
              <a:t>Hidden environment files allow users to set customized variables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variables image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343" y="181931"/>
            <a:ext cx="1125011" cy="98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607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For help with your ECC-UNIX account profiles and or any issues related to our engineering Linux servers, please make requests to </a:t>
            </a:r>
            <a:r>
              <a:rPr lang="en-US" u="sng" dirty="0" smtClean="0"/>
              <a:t>mshenoy@uh.edu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Undergrad and or Graduate Students -</a:t>
            </a:r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a change is needed on a faculty research server or computer. Please send an email to your faculty advisor/professor for approval. Always ask the faculty advisor to make technical request instead of going directly to the IT administration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Please follow this procedure so that your change request may be processed without delay.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5847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Class software location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2464478"/>
            <a:ext cx="9905999" cy="3541714"/>
          </a:xfrm>
        </p:spPr>
        <p:txBody>
          <a:bodyPr/>
          <a:lstStyle/>
          <a:p>
            <a:r>
              <a:rPr lang="en-US" sz="1800" dirty="0"/>
              <a:t>Location: </a:t>
            </a:r>
            <a:r>
              <a:rPr lang="en-US" sz="1800" dirty="0" smtClean="0"/>
              <a:t>/</a:t>
            </a:r>
            <a:r>
              <a:rPr lang="en-US" sz="1800" dirty="0" err="1" smtClean="0"/>
              <a:t>usr</a:t>
            </a:r>
            <a:r>
              <a:rPr lang="en-US" sz="1800" dirty="0" smtClean="0"/>
              <a:t>/local</a:t>
            </a:r>
            <a:endParaRPr lang="en-US" sz="1800" dirty="0"/>
          </a:p>
          <a:p>
            <a:r>
              <a:rPr lang="en-US" sz="1800" dirty="0"/>
              <a:t>Software: MATLAB, Abacus, Fluent, </a:t>
            </a:r>
            <a:r>
              <a:rPr lang="en-US" sz="1800" dirty="0" smtClean="0"/>
              <a:t>Cadence</a:t>
            </a:r>
            <a:r>
              <a:rPr lang="en-US" sz="1800" dirty="0"/>
              <a:t>, </a:t>
            </a:r>
            <a:r>
              <a:rPr lang="en-US" sz="1800" dirty="0" err="1"/>
              <a:t>Comsol</a:t>
            </a:r>
            <a:r>
              <a:rPr lang="en-US" sz="1800" dirty="0"/>
              <a:t>, etc…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759" y="1765640"/>
            <a:ext cx="3524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347" y="4235335"/>
            <a:ext cx="2759075" cy="235517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7727054" y="2422100"/>
            <a:ext cx="596538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>
            <a:stCxn id="6" idx="4"/>
          </p:cNvCxnSpPr>
          <p:nvPr/>
        </p:nvCxnSpPr>
        <p:spPr>
          <a:xfrm>
            <a:off x="8025323" y="3031700"/>
            <a:ext cx="817564" cy="23812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0" descr="Image result for linux imag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Image result for software image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25" y="131229"/>
            <a:ext cx="1756373" cy="137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6226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ACCESS THE COMMAND LINE PROMPT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i="1" dirty="0"/>
              <a:t>Applications </a:t>
            </a:r>
            <a:r>
              <a:rPr lang="en-US" sz="1800" i="1" dirty="0">
                <a:sym typeface="Wingdings" panose="05000000000000000000" pitchFamily="2" charset="2"/>
              </a:rPr>
              <a:t> System tools  </a:t>
            </a:r>
            <a:r>
              <a:rPr lang="en-US" sz="1800" i="1" dirty="0" smtClean="0">
                <a:sym typeface="Wingdings" panose="05000000000000000000" pitchFamily="2" charset="2"/>
              </a:rPr>
              <a:t>Terminal</a:t>
            </a:r>
            <a:endParaRPr lang="en-US" sz="1800" dirty="0">
              <a:sym typeface="Wingdings" panose="05000000000000000000" pitchFamily="2" charset="2"/>
            </a:endParaRPr>
          </a:p>
          <a:p>
            <a:r>
              <a:rPr lang="en-US" sz="1800" dirty="0">
                <a:sym typeface="Wingdings" panose="05000000000000000000" pitchFamily="2" charset="2"/>
              </a:rPr>
              <a:t>Fully text based command prompt</a:t>
            </a:r>
          </a:p>
          <a:p>
            <a:r>
              <a:rPr lang="en-US" sz="1800" i="1" dirty="0" smtClean="0">
                <a:sym typeface="Wingdings" panose="05000000000000000000" pitchFamily="2" charset="2"/>
              </a:rPr>
              <a:t>Shell </a:t>
            </a:r>
            <a:r>
              <a:rPr lang="en-US" sz="1800" i="1" dirty="0">
                <a:sym typeface="Wingdings" panose="05000000000000000000" pitchFamily="2" charset="2"/>
              </a:rPr>
              <a:t>prompt</a:t>
            </a:r>
          </a:p>
          <a:p>
            <a:r>
              <a:rPr lang="en-US" sz="1800" dirty="0">
                <a:sym typeface="Wingdings" panose="05000000000000000000" pitchFamily="2" charset="2"/>
              </a:rPr>
              <a:t>[ username@&lt;hostname&gt; &lt;current working directory&gt;] $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725" y="1757362"/>
            <a:ext cx="1877389" cy="45259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422" y="4146058"/>
            <a:ext cx="3076575" cy="2137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Image result for linux imag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410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USING SIMPLE SHELL COMMANDS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3835" y="2097088"/>
            <a:ext cx="3131330" cy="3541714"/>
          </a:xfrm>
        </p:spPr>
        <p:txBody>
          <a:bodyPr>
            <a:normAutofit/>
          </a:bodyPr>
          <a:lstStyle/>
          <a:p>
            <a:r>
              <a:rPr lang="en-US" sz="1100" dirty="0"/>
              <a:t>Navigation:</a:t>
            </a:r>
          </a:p>
          <a:p>
            <a:r>
              <a:rPr lang="en-US" sz="1100" i="1" dirty="0"/>
              <a:t>ls</a:t>
            </a:r>
            <a:r>
              <a:rPr lang="en-US" sz="1100" dirty="0"/>
              <a:t> – list directory contents</a:t>
            </a:r>
          </a:p>
          <a:p>
            <a:r>
              <a:rPr lang="en-US" sz="1100" dirty="0"/>
              <a:t> </a:t>
            </a:r>
            <a:r>
              <a:rPr lang="en-US" sz="1100" i="1" dirty="0"/>
              <a:t>ls –l    - view files and </a:t>
            </a:r>
            <a:r>
              <a:rPr lang="en-US" sz="1100" i="1" dirty="0" smtClean="0"/>
              <a:t>permissions</a:t>
            </a:r>
            <a:endParaRPr lang="en-US" sz="1100" dirty="0"/>
          </a:p>
          <a:p>
            <a:r>
              <a:rPr lang="en-US" sz="1100" dirty="0" err="1"/>
              <a:t>pwd</a:t>
            </a:r>
            <a:r>
              <a:rPr lang="en-US" sz="1100" dirty="0"/>
              <a:t> – print, current working </a:t>
            </a:r>
            <a:r>
              <a:rPr lang="en-US" sz="1100" dirty="0" smtClean="0"/>
              <a:t>directory</a:t>
            </a:r>
            <a:endParaRPr lang="en-US" sz="1100" dirty="0"/>
          </a:p>
          <a:p>
            <a:r>
              <a:rPr lang="en-US" sz="1100" i="1" dirty="0"/>
              <a:t>cd</a:t>
            </a:r>
            <a:r>
              <a:rPr lang="en-US" sz="1100" dirty="0"/>
              <a:t> – change directory</a:t>
            </a:r>
          </a:p>
          <a:p>
            <a:r>
              <a:rPr lang="en-US" sz="1100" dirty="0"/>
              <a:t>  </a:t>
            </a:r>
            <a:r>
              <a:rPr lang="en-US" sz="1100" i="1" dirty="0"/>
              <a:t>cd &lt;directory path</a:t>
            </a:r>
            <a:r>
              <a:rPr lang="en-US" sz="1100" i="1" dirty="0" smtClean="0"/>
              <a:t>&gt;</a:t>
            </a:r>
            <a:endParaRPr lang="en-US" sz="1100" i="1" dirty="0"/>
          </a:p>
          <a:p>
            <a:r>
              <a:rPr lang="en-US" sz="1100" i="1" dirty="0"/>
              <a:t>Ex. (to go to user home directory)</a:t>
            </a:r>
          </a:p>
          <a:p>
            <a:r>
              <a:rPr lang="en-US" sz="1100" dirty="0"/>
              <a:t>[user]$ </a:t>
            </a:r>
            <a:r>
              <a:rPr lang="en-US" sz="1100" i="1" dirty="0"/>
              <a:t>cd  /home/user      or      cd </a:t>
            </a:r>
            <a:r>
              <a:rPr lang="en-US" sz="1100" i="1" dirty="0" smtClean="0"/>
              <a:t>~</a:t>
            </a:r>
            <a:endParaRPr lang="en-US" sz="1100" i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9148" y="2099369"/>
            <a:ext cx="311612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Copying, Moving, and </a:t>
            </a:r>
            <a:r>
              <a:rPr lang="en-US" sz="1100" dirty="0" smtClean="0"/>
              <a:t>Deleting</a:t>
            </a:r>
            <a:endParaRPr lang="en-US" sz="11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cp</a:t>
            </a:r>
            <a:r>
              <a:rPr lang="en-US" sz="1100" dirty="0" smtClean="0"/>
              <a:t> – copy files and directories 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/>
              <a:t>cp</a:t>
            </a:r>
            <a:r>
              <a:rPr lang="en-US" sz="1100" i="1" dirty="0"/>
              <a:t> &lt;file source&gt; &lt;file destination</a:t>
            </a:r>
            <a:r>
              <a:rPr lang="en-US" sz="1100" i="1" dirty="0" smtClean="0"/>
              <a:t>&gt;</a:t>
            </a:r>
          </a:p>
          <a:p>
            <a:endParaRPr lang="en-US" sz="11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mv – move or rename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/>
              <a:t>mv &lt;file source&gt; &lt;file destination&gt;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/>
              <a:t>touch </a:t>
            </a:r>
            <a:r>
              <a:rPr lang="en-US" sz="1100" dirty="0"/>
              <a:t>– make basic text files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/>
              <a:t>touch &lt;file name&gt; </a:t>
            </a: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mkdir</a:t>
            </a:r>
            <a:r>
              <a:rPr lang="en-US" sz="1100" dirty="0" smtClean="0"/>
              <a:t> </a:t>
            </a:r>
            <a:r>
              <a:rPr lang="en-US" sz="1100" dirty="0"/>
              <a:t>– create a directory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/>
              <a:t>mkdir</a:t>
            </a:r>
            <a:r>
              <a:rPr lang="en-US" sz="1100" i="1" dirty="0"/>
              <a:t> &lt;directory file path&gt;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rm</a:t>
            </a:r>
            <a:r>
              <a:rPr lang="en-US" sz="1100" dirty="0" smtClean="0"/>
              <a:t> </a:t>
            </a:r>
            <a:r>
              <a:rPr lang="en-US" sz="1100" dirty="0"/>
              <a:t>– delete a file (can be destructive)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/>
              <a:t>rm</a:t>
            </a:r>
            <a:r>
              <a:rPr lang="en-US" sz="1100" i="1" dirty="0"/>
              <a:t> &lt;file path&gt;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err="1" smtClean="0"/>
              <a:t>rmdir</a:t>
            </a:r>
            <a:r>
              <a:rPr lang="en-US" sz="1100" dirty="0" smtClean="0"/>
              <a:t> </a:t>
            </a:r>
            <a:r>
              <a:rPr lang="en-US" sz="1100" dirty="0"/>
              <a:t>– delete directory (empty directory)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i="1" dirty="0" err="1"/>
              <a:t>rmdir</a:t>
            </a:r>
            <a:r>
              <a:rPr lang="en-US" sz="1100" i="1" dirty="0"/>
              <a:t>  &lt;file path&gt;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100" dirty="0" smtClean="0">
              <a:solidFill>
                <a:srgbClr val="000000"/>
              </a:solidFill>
            </a:endParaRPr>
          </a:p>
        </p:txBody>
      </p:sp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07418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SHELL COMMANDS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continued)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7402" y="2102909"/>
            <a:ext cx="4012478" cy="440346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100" dirty="0"/>
              <a:t>Search commands:</a:t>
            </a:r>
          </a:p>
          <a:p>
            <a:pPr lvl="0"/>
            <a:r>
              <a:rPr lang="en-US" sz="1100" dirty="0"/>
              <a:t>find – search for files </a:t>
            </a:r>
          </a:p>
          <a:p>
            <a:pPr lvl="0"/>
            <a:r>
              <a:rPr lang="en-US" sz="1100" i="1" dirty="0"/>
              <a:t>Find &lt;</a:t>
            </a:r>
            <a:r>
              <a:rPr lang="en-US" sz="1100" i="1" dirty="0" err="1"/>
              <a:t>sourse</a:t>
            </a:r>
            <a:r>
              <a:rPr lang="en-US" sz="1100" i="1" dirty="0"/>
              <a:t> directory&gt; -name &lt;name of file or directory&gt; -print</a:t>
            </a:r>
          </a:p>
          <a:p>
            <a:pPr marL="0" lvl="0" indent="0">
              <a:buNone/>
            </a:pPr>
            <a:r>
              <a:rPr lang="en-US" sz="1100" dirty="0"/>
              <a:t>Documentation:</a:t>
            </a:r>
          </a:p>
          <a:p>
            <a:pPr lvl="0"/>
            <a:r>
              <a:rPr lang="en-US" sz="1100" dirty="0"/>
              <a:t>man – manual pages</a:t>
            </a:r>
          </a:p>
          <a:p>
            <a:pPr lvl="0"/>
            <a:r>
              <a:rPr lang="en-US" sz="1100" i="1" dirty="0"/>
              <a:t>man &lt;command or application</a:t>
            </a:r>
            <a:r>
              <a:rPr lang="en-US" sz="1100" i="1" dirty="0" smtClean="0"/>
              <a:t>&gt;</a:t>
            </a:r>
            <a:endParaRPr lang="en-US" sz="1100" dirty="0"/>
          </a:p>
          <a:p>
            <a:pPr marL="0" lvl="0" indent="0">
              <a:buNone/>
            </a:pPr>
            <a:r>
              <a:rPr lang="en-US" sz="1100" dirty="0"/>
              <a:t>Change File Permissions:</a:t>
            </a:r>
          </a:p>
          <a:p>
            <a:pPr lvl="0"/>
            <a:r>
              <a:rPr lang="en-US" sz="1100" dirty="0" err="1"/>
              <a:t>chown</a:t>
            </a:r>
            <a:r>
              <a:rPr lang="en-US" sz="1100" dirty="0"/>
              <a:t> – change file owner and group</a:t>
            </a:r>
          </a:p>
          <a:p>
            <a:pPr lvl="0"/>
            <a:r>
              <a:rPr lang="en-US" sz="1100" i="1" dirty="0" err="1"/>
              <a:t>chown</a:t>
            </a:r>
            <a:r>
              <a:rPr lang="en-US" sz="1100" i="1" dirty="0"/>
              <a:t> </a:t>
            </a:r>
            <a:r>
              <a:rPr lang="en-US" sz="1100" i="1" dirty="0" err="1"/>
              <a:t>owner:group</a:t>
            </a:r>
            <a:r>
              <a:rPr lang="en-US" sz="1100" i="1" dirty="0"/>
              <a:t> &lt;file path&gt;</a:t>
            </a:r>
          </a:p>
          <a:p>
            <a:pPr lvl="0"/>
            <a:r>
              <a:rPr lang="en-US" sz="1100" i="1" dirty="0" err="1"/>
              <a:t>chgrp</a:t>
            </a:r>
            <a:r>
              <a:rPr lang="en-US" sz="1100" i="1" dirty="0"/>
              <a:t> &lt;</a:t>
            </a:r>
            <a:r>
              <a:rPr lang="en-US" sz="1100" i="1" dirty="0" err="1"/>
              <a:t>groupname</a:t>
            </a:r>
            <a:r>
              <a:rPr lang="en-US" sz="1100" i="1" dirty="0"/>
              <a:t>&gt; &lt;file path&gt;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61224" y="2097088"/>
            <a:ext cx="394864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100" dirty="0"/>
              <a:t>System commands</a:t>
            </a:r>
            <a:r>
              <a:rPr lang="en-US" sz="1100" dirty="0" smtClean="0"/>
              <a:t>: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 smtClean="0"/>
              <a:t>top</a:t>
            </a:r>
            <a:r>
              <a:rPr lang="en-US" sz="1100" dirty="0" smtClean="0"/>
              <a:t> </a:t>
            </a:r>
            <a:r>
              <a:rPr lang="en-US" sz="1100" dirty="0"/>
              <a:t>– show current processes that are </a:t>
            </a:r>
            <a:r>
              <a:rPr lang="en-US" sz="1100" dirty="0" smtClean="0"/>
              <a:t>running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df</a:t>
            </a:r>
            <a:r>
              <a:rPr lang="en-US" sz="1100" i="1" dirty="0"/>
              <a:t> –h: show the file system disk space usage  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/>
              <a:t>w </a:t>
            </a:r>
            <a:r>
              <a:rPr lang="en-US" sz="1100" dirty="0"/>
              <a:t>: show users currently logged on to the system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/>
              <a:t>uptime</a:t>
            </a:r>
            <a:r>
              <a:rPr lang="en-US" sz="1100" dirty="0"/>
              <a:t> : show date, load average, and # of users</a:t>
            </a:r>
          </a:p>
          <a:p>
            <a:pPr marL="171450" indent="-1714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uname</a:t>
            </a:r>
            <a:r>
              <a:rPr lang="en-US" sz="1100" i="1" dirty="0"/>
              <a:t> –a</a:t>
            </a:r>
            <a:r>
              <a:rPr lang="en-US" sz="1100" dirty="0"/>
              <a:t> : show current OS version and computer </a:t>
            </a:r>
            <a:r>
              <a:rPr lang="en-US" sz="1100" dirty="0" smtClean="0"/>
              <a:t>hostname</a:t>
            </a:r>
          </a:p>
          <a:p>
            <a:pPr>
              <a:lnSpc>
                <a:spcPct val="200000"/>
              </a:lnSpc>
            </a:pPr>
            <a:r>
              <a:rPr lang="en-US" sz="1100" dirty="0" smtClean="0"/>
              <a:t>Network </a:t>
            </a:r>
            <a:r>
              <a:rPr lang="en-US" sz="1100" dirty="0"/>
              <a:t>Statistics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dirty="0" err="1" smtClean="0"/>
              <a:t>ifconfig</a:t>
            </a:r>
            <a:r>
              <a:rPr lang="en-US" sz="1100" dirty="0" smtClean="0"/>
              <a:t>: show IP address information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100" i="1" dirty="0" err="1"/>
              <a:t>netstat</a:t>
            </a:r>
            <a:r>
              <a:rPr lang="en-US" sz="1100" i="1" dirty="0"/>
              <a:t>  –</a:t>
            </a:r>
            <a:r>
              <a:rPr lang="en-US" sz="1100" i="1" dirty="0" err="1"/>
              <a:t>rn</a:t>
            </a:r>
            <a:r>
              <a:rPr lang="en-US" sz="1100" dirty="0"/>
              <a:t> : show IP routing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Image result for bourne again shell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84" y="0"/>
            <a:ext cx="2197331" cy="146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59024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ACCESS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3630" y="2315988"/>
            <a:ext cx="4860377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SSH – Secure Shell client </a:t>
            </a:r>
          </a:p>
          <a:p>
            <a:pPr marL="342900" indent="-342900"/>
            <a:r>
              <a:rPr lang="en-US" sz="1400" dirty="0"/>
              <a:t> A program used for “shell” access to a remote system. </a:t>
            </a:r>
          </a:p>
          <a:p>
            <a:pPr marL="342900" indent="-342900"/>
            <a:r>
              <a:rPr lang="en-US" sz="1400" dirty="0"/>
              <a:t>Login using UNIX/Linux terminal (shell), or through “PUTTY” </a:t>
            </a:r>
          </a:p>
          <a:p>
            <a:pPr marL="342900" indent="-342900"/>
            <a:r>
              <a:rPr lang="en-US" sz="1400" dirty="0"/>
              <a:t>Use ECC UNIX account info to login</a:t>
            </a:r>
          </a:p>
          <a:p>
            <a:pPr marL="0" indent="0">
              <a:buNone/>
            </a:pPr>
            <a:r>
              <a:rPr lang="en-US" sz="1400" dirty="0" smtClean="0"/>
              <a:t>PUTTY  </a:t>
            </a:r>
            <a:r>
              <a:rPr lang="en-US" sz="1400" dirty="0"/>
              <a:t>(for Windows Users)</a:t>
            </a:r>
          </a:p>
          <a:p>
            <a:pPr marL="800100" lvl="1" indent="-342900">
              <a:buClrTx/>
            </a:pPr>
            <a:r>
              <a:rPr lang="en-US" sz="1400" dirty="0"/>
              <a:t>Free application </a:t>
            </a:r>
          </a:p>
          <a:p>
            <a:pPr marL="800100" lvl="1" indent="-342900">
              <a:buClrTx/>
            </a:pPr>
            <a:r>
              <a:rPr lang="en-US" sz="1400" dirty="0"/>
              <a:t>Allows shell logins from a windows desktop</a:t>
            </a:r>
          </a:p>
          <a:p>
            <a:endParaRPr lang="en-US" dirty="0"/>
          </a:p>
        </p:txBody>
      </p:sp>
      <p:pic>
        <p:nvPicPr>
          <p:cNvPr id="3074" name="Picture 2" descr="Image result for ssh images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6" y="116378"/>
            <a:ext cx="1439429" cy="14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age result for linux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0272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Remote access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8444" y="2097088"/>
            <a:ext cx="4261861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SSH from PUTTY:</a:t>
            </a:r>
          </a:p>
          <a:p>
            <a:pPr marL="342900" indent="-342900"/>
            <a:r>
              <a:rPr lang="en-US" sz="1400" dirty="0"/>
              <a:t>Open PUTTY app from Windows</a:t>
            </a:r>
          </a:p>
          <a:p>
            <a:pPr marL="342900" indent="-342900"/>
            <a:r>
              <a:rPr lang="en-US" sz="1400" dirty="0"/>
              <a:t>Type the hostname or IP of destination</a:t>
            </a:r>
          </a:p>
          <a:p>
            <a:pPr marL="342900" indent="-342900"/>
            <a:r>
              <a:rPr lang="en-US" sz="1400" dirty="0"/>
              <a:t>Port is always 22 </a:t>
            </a:r>
          </a:p>
          <a:p>
            <a:pPr marL="342900" indent="-342900"/>
            <a:r>
              <a:rPr lang="en-US" sz="1400" dirty="0"/>
              <a:t>Enter ECC-UNIX user ID, and password</a:t>
            </a:r>
          </a:p>
          <a:p>
            <a:pPr marL="342900" indent="-342900"/>
            <a:r>
              <a:rPr lang="en-US" sz="1400" dirty="0"/>
              <a:t>If successful, user command prompt will be </a:t>
            </a:r>
            <a:r>
              <a:rPr lang="en-US" sz="1400" dirty="0" smtClean="0"/>
              <a:t>shown</a:t>
            </a:r>
            <a:endParaRPr lang="en-US" sz="1400" dirty="0"/>
          </a:p>
          <a:p>
            <a:pPr marL="0" indent="0">
              <a:buNone/>
            </a:pPr>
            <a:r>
              <a:rPr lang="en-US" sz="1400" dirty="0"/>
              <a:t>SSH from another terminal (shell):</a:t>
            </a:r>
          </a:p>
          <a:p>
            <a:r>
              <a:rPr lang="en-US" sz="1400" dirty="0"/>
              <a:t>Type command: </a:t>
            </a:r>
            <a:r>
              <a:rPr lang="en-US" sz="1400" dirty="0" err="1"/>
              <a:t>ssh</a:t>
            </a:r>
            <a:r>
              <a:rPr lang="en-US" sz="1400" dirty="0"/>
              <a:t> &lt;username&gt;@&lt;hostname&gt;</a:t>
            </a:r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6" y="2097088"/>
            <a:ext cx="3385953" cy="3252590"/>
          </a:xfrm>
          <a:prstGeom prst="rect">
            <a:avLst/>
          </a:prstGeom>
        </p:spPr>
      </p:pic>
      <p:pic>
        <p:nvPicPr>
          <p:cNvPr id="5" name="Picture 10" descr="Image result for linux images 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42" y="5268191"/>
            <a:ext cx="243840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ssh images 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86" y="116378"/>
            <a:ext cx="1439429" cy="143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4186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280</TotalTime>
  <Words>1832</Words>
  <Application>Microsoft Office PowerPoint</Application>
  <PresentationFormat>Widescreen</PresentationFormat>
  <Paragraphs>247</Paragraphs>
  <Slides>34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4" baseType="lpstr">
      <vt:lpstr>Arial</vt:lpstr>
      <vt:lpstr>Courier</vt:lpstr>
      <vt:lpstr>HG Mincho Light J</vt:lpstr>
      <vt:lpstr>Nimbus Roman No9 L</vt:lpstr>
      <vt:lpstr>StarSymbol</vt:lpstr>
      <vt:lpstr>Trebuchet MS</vt:lpstr>
      <vt:lpstr>Tw Cen MT</vt:lpstr>
      <vt:lpstr>Wingdings</vt:lpstr>
      <vt:lpstr>Circuit</vt:lpstr>
      <vt:lpstr>Image</vt:lpstr>
      <vt:lpstr>ECC Linux workshop (intermediate course) </vt:lpstr>
      <vt:lpstr>WHAT WILL BE COVERED</vt:lpstr>
      <vt:lpstr>cougarnet authentication</vt:lpstr>
      <vt:lpstr>Class software location</vt:lpstr>
      <vt:lpstr>ACCESS THE COMMAND LINE PROMPT</vt:lpstr>
      <vt:lpstr>USING SIMPLE SHELL COMMANDS</vt:lpstr>
      <vt:lpstr>SHELL COMMANDS  (continued)</vt:lpstr>
      <vt:lpstr>REMOTE ACCESS</vt:lpstr>
      <vt:lpstr>Remote access  (cont)</vt:lpstr>
      <vt:lpstr>INPUT/OUTPUT REDIRECTION  (PIPING)</vt:lpstr>
      <vt:lpstr>PROCESSES</vt:lpstr>
      <vt:lpstr>Process state</vt:lpstr>
      <vt:lpstr>Command: kILL</vt:lpstr>
      <vt:lpstr>COMMAND : GREP</vt:lpstr>
      <vt:lpstr>Software installation</vt:lpstr>
      <vt:lpstr>Compiling software packages from tar file</vt:lpstr>
      <vt:lpstr>Compiling software packages cont’d</vt:lpstr>
      <vt:lpstr>filesystem link</vt:lpstr>
      <vt:lpstr>filesystem link cont’d</vt:lpstr>
      <vt:lpstr>Hard links</vt:lpstr>
      <vt:lpstr>Display hard links info</vt:lpstr>
      <vt:lpstr>Display hard links info</vt:lpstr>
      <vt:lpstr>Removing a hard link</vt:lpstr>
      <vt:lpstr>Symbolic links</vt:lpstr>
      <vt:lpstr>Symbolic links</vt:lpstr>
      <vt:lpstr>Properties of symbolic links</vt:lpstr>
      <vt:lpstr>Creating symbolic link directory</vt:lpstr>
      <vt:lpstr>Directory listing</vt:lpstr>
      <vt:lpstr>Delete link to a directory</vt:lpstr>
      <vt:lpstr>ENVIRONMENT VARIABLES</vt:lpstr>
      <vt:lpstr>Environment variables  (cont’d)</vt:lpstr>
      <vt:lpstr>Environment variables  (cont’d)</vt:lpstr>
      <vt:lpstr>Environment files</vt:lpstr>
      <vt:lpstr>Contact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ECC Linux workshop (intermediate course)</dc:title>
  <dc:creator>Nunez Soto, Andres</dc:creator>
  <cp:lastModifiedBy>Nunez Soto, Andres</cp:lastModifiedBy>
  <cp:revision>20</cp:revision>
  <dcterms:created xsi:type="dcterms:W3CDTF">2020-01-27T15:23:30Z</dcterms:created>
  <dcterms:modified xsi:type="dcterms:W3CDTF">2020-01-27T20:15:20Z</dcterms:modified>
</cp:coreProperties>
</file>